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3" r:id="rId5"/>
    <p:sldId id="265" r:id="rId6"/>
    <p:sldId id="258" r:id="rId7"/>
    <p:sldId id="259" r:id="rId8"/>
    <p:sldId id="260" r:id="rId9"/>
    <p:sldId id="261" r:id="rId10"/>
    <p:sldId id="267" r:id="rId11"/>
    <p:sldId id="268" r:id="rId12"/>
    <p:sldId id="266" r:id="rId13"/>
    <p:sldId id="269" r:id="rId14"/>
  </p:sldIdLst>
  <p:sldSz cx="9144000" cy="6858000" type="screen4x3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1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image" Target="../media/image20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F85878-673C-4CBE-988C-4B74AC0DA8C5}" type="datetimeFigureOut">
              <a:rPr lang="en-US"/>
              <a:pPr>
                <a:defRPr/>
              </a:pPr>
              <a:t>6/13/2011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BCAC6A-BCD0-4FA2-90F0-A70B74EB73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161134-47E6-497A-A343-7A0B1CA2BEE4}" type="datetimeFigureOut">
              <a:rPr lang="en-US"/>
              <a:pPr>
                <a:defRPr/>
              </a:pPr>
              <a:t>6/13/2011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47C491-6E7C-4FED-B48E-4DECBE5FB6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A5C5B9-C7F5-444A-B3B9-99141D07904B}" type="datetimeFigureOut">
              <a:rPr lang="en-US"/>
              <a:pPr>
                <a:defRPr/>
              </a:pPr>
              <a:t>6/13/2011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3120ED-AC6D-4E32-9721-F19BAA5B15B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A6A812-0197-42EC-B432-8C48E1C90FB1}" type="datetimeFigureOut">
              <a:rPr lang="en-US"/>
              <a:pPr>
                <a:defRPr/>
              </a:pPr>
              <a:t>6/13/2011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684BA1-0993-478B-B4A7-11949A7E83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0ABFB8-E20F-4DB1-AB46-ABFBAFC5B89C}" type="datetimeFigureOut">
              <a:rPr lang="en-US"/>
              <a:pPr>
                <a:defRPr/>
              </a:pPr>
              <a:t>6/13/2011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919B94-E86D-4D1F-BA7B-7BC402C7CA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0FC186-D4B4-49A5-ACC2-1ED1474B6221}" type="datetimeFigureOut">
              <a:rPr lang="en-US"/>
              <a:pPr>
                <a:defRPr/>
              </a:pPr>
              <a:t>6/13/2011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5B5769-6B6F-49DF-93D8-EC4B8784F5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A3520-335E-42C5-B90F-61A8D4DB93AD}" type="datetimeFigureOut">
              <a:rPr lang="en-US"/>
              <a:pPr>
                <a:defRPr/>
              </a:pPr>
              <a:t>6/13/2011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174A5E-3A0C-49C5-AB5A-D6D056C91E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FF63AA-29EC-4385-A73E-1DFF70DEFE84}" type="datetimeFigureOut">
              <a:rPr lang="en-US"/>
              <a:pPr>
                <a:defRPr/>
              </a:pPr>
              <a:t>6/13/2011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BF017E-4E51-41F4-A7A1-0411C7DE18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9B9269-25A5-49DA-870B-0AD4F355F095}" type="datetimeFigureOut">
              <a:rPr lang="en-US"/>
              <a:pPr>
                <a:defRPr/>
              </a:pPr>
              <a:t>6/13/2011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949D83-3B12-4F2E-A3C3-CDEE18275B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7B68B8-6968-4B73-8F49-FD94288BB845}" type="datetimeFigureOut">
              <a:rPr lang="en-US"/>
              <a:pPr>
                <a:defRPr/>
              </a:pPr>
              <a:t>6/13/2011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29ED4C-001B-4F37-A585-B13A0BA17DB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E4DC8B-9299-4045-94DF-231C63C1580B}" type="datetimeFigureOut">
              <a:rPr lang="en-US"/>
              <a:pPr>
                <a:defRPr/>
              </a:pPr>
              <a:t>6/13/2011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61DB83-33D7-45F5-9299-AA181621E1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F76D899-B853-4F02-AE27-13056E0B0A42}" type="datetimeFigureOut">
              <a:rPr lang="en-US"/>
              <a:pPr>
                <a:defRPr/>
              </a:pPr>
              <a:t>6/13/2011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F6909F-800A-44C7-852D-9844CC4C29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3.png"/><Relationship Id="rId7" Type="http://schemas.openxmlformats.org/officeDocument/2006/relationships/image" Target="../media/image16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9.png"/><Relationship Id="rId9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image" Target="../media/image12.jpeg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13" Type="http://schemas.openxmlformats.org/officeDocument/2006/relationships/image" Target="../media/image36.png"/><Relationship Id="rId3" Type="http://schemas.openxmlformats.org/officeDocument/2006/relationships/image" Target="../media/image26.emf"/><Relationship Id="rId7" Type="http://schemas.openxmlformats.org/officeDocument/2006/relationships/image" Target="../media/image30.jpeg"/><Relationship Id="rId12" Type="http://schemas.openxmlformats.org/officeDocument/2006/relationships/image" Target="../media/image35.jpeg"/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11" Type="http://schemas.openxmlformats.org/officeDocument/2006/relationships/image" Target="../media/image34.jpeg"/><Relationship Id="rId5" Type="http://schemas.openxmlformats.org/officeDocument/2006/relationships/image" Target="../media/image28.jpeg"/><Relationship Id="rId15" Type="http://schemas.openxmlformats.org/officeDocument/2006/relationships/image" Target="../media/image38.jpeg"/><Relationship Id="rId10" Type="http://schemas.openxmlformats.org/officeDocument/2006/relationships/image" Target="../media/image33.jpeg"/><Relationship Id="rId4" Type="http://schemas.openxmlformats.org/officeDocument/2006/relationships/image" Target="../media/image27.jpeg"/><Relationship Id="rId9" Type="http://schemas.openxmlformats.org/officeDocument/2006/relationships/image" Target="../media/image32.jpeg"/><Relationship Id="rId14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hyperlink" Target="mailto:caroline.sudworth@cogent-ssc.com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wmf"/><Relationship Id="rId5" Type="http://schemas.openxmlformats.org/officeDocument/2006/relationships/image" Target="../media/image41.wmf"/><Relationship Id="rId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ctrTitle"/>
          </p:nvPr>
        </p:nvSpPr>
        <p:spPr>
          <a:xfrm>
            <a:off x="685800" y="1484313"/>
            <a:ext cx="7772400" cy="1368425"/>
          </a:xfrm>
        </p:spPr>
        <p:txBody>
          <a:bodyPr/>
          <a:lstStyle/>
          <a:p>
            <a:pPr algn="l"/>
            <a:r>
              <a:rPr lang="en-GB" smtClean="0">
                <a:solidFill>
                  <a:schemeClr val="bg1"/>
                </a:solidFill>
                <a:latin typeface="Arial" charset="0"/>
                <a:cs typeface="Arial" charset="0"/>
              </a:rPr>
              <a:t>Nuclear Island:</a:t>
            </a:r>
            <a:br>
              <a:rPr lang="en-GB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en-GB" sz="3600" smtClean="0">
                <a:solidFill>
                  <a:schemeClr val="bg1"/>
                </a:solidFill>
                <a:latin typeface="Arial" charset="0"/>
                <a:cs typeface="Arial" charset="0"/>
              </a:rPr>
              <a:t>Securing Funding for STEM Projects</a:t>
            </a:r>
            <a:endParaRPr lang="en-US" sz="3600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5650" y="3644900"/>
            <a:ext cx="7632700" cy="1368425"/>
          </a:xfrm>
        </p:spPr>
        <p:txBody>
          <a:bodyPr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GB" sz="2800" smtClean="0">
                <a:solidFill>
                  <a:srgbClr val="BFBFBF"/>
                </a:solidFill>
                <a:latin typeface="Arial" charset="0"/>
                <a:cs typeface="Arial" charset="0"/>
              </a:rPr>
              <a:t>Dr Caroline Sudworth</a:t>
            </a:r>
          </a:p>
          <a:p>
            <a:pPr algn="l">
              <a:lnSpc>
                <a:spcPct val="90000"/>
              </a:lnSpc>
            </a:pPr>
            <a:r>
              <a:rPr lang="en-GB" sz="2400" i="1" smtClean="0">
                <a:solidFill>
                  <a:srgbClr val="BFBFBF"/>
                </a:solidFill>
                <a:latin typeface="Arial" charset="0"/>
                <a:cs typeface="Arial" charset="0"/>
              </a:rPr>
              <a:t>Manager: HE Engagement</a:t>
            </a:r>
          </a:p>
          <a:p>
            <a:pPr algn="l">
              <a:lnSpc>
                <a:spcPct val="90000"/>
              </a:lnSpc>
            </a:pPr>
            <a:r>
              <a:rPr lang="en-GB" sz="2400" i="1" smtClean="0">
                <a:solidFill>
                  <a:srgbClr val="BFBFBF"/>
                </a:solidFill>
                <a:latin typeface="Arial" charset="0"/>
                <a:cs typeface="Arial" charset="0"/>
              </a:rPr>
              <a:t>Cogent</a:t>
            </a:r>
            <a:endParaRPr lang="en-US" sz="2400" i="1" smtClean="0">
              <a:solidFill>
                <a:srgbClr val="BFBFBF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184150" y="0"/>
            <a:ext cx="7772400" cy="9366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l"/>
            <a:r>
              <a:rPr lang="en-GB" sz="2800">
                <a:solidFill>
                  <a:schemeClr val="bg1"/>
                </a:solidFill>
              </a:rPr>
              <a:t>Future Power: Nuclear New Build</a:t>
            </a:r>
            <a:endParaRPr lang="en-US" sz="2800">
              <a:solidFill>
                <a:schemeClr val="bg1"/>
              </a:solidFill>
            </a:endParaRPr>
          </a:p>
        </p:txBody>
      </p:sp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1341438"/>
            <a:ext cx="2752725" cy="41036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14352" name="Text Box 16"/>
          <p:cNvSpPr txBox="1">
            <a:spLocks noChangeArrowheads="1"/>
          </p:cNvSpPr>
          <p:nvPr/>
        </p:nvSpPr>
        <p:spPr bwMode="auto">
          <a:xfrm>
            <a:off x="3851275" y="2492375"/>
            <a:ext cx="4319588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sz="2400" b="1">
                <a:solidFill>
                  <a:schemeClr val="accent1"/>
                </a:solidFill>
              </a:rPr>
              <a:t>Next Generation:</a:t>
            </a:r>
          </a:p>
          <a:p>
            <a:pPr algn="l">
              <a:spcBef>
                <a:spcPct val="50000"/>
              </a:spcBef>
            </a:pPr>
            <a:r>
              <a:rPr lang="en-GB" sz="2400" b="1">
                <a:solidFill>
                  <a:schemeClr val="accent1"/>
                </a:solidFill>
              </a:rPr>
              <a:t>Skills for New Build Nuclear</a:t>
            </a:r>
          </a:p>
          <a:p>
            <a:pPr algn="l">
              <a:spcBef>
                <a:spcPct val="50000"/>
              </a:spcBef>
            </a:pPr>
            <a:r>
              <a:rPr lang="en-GB" sz="2400" b="1">
                <a:solidFill>
                  <a:schemeClr val="accent1"/>
                </a:solidFill>
              </a:rPr>
              <a:t>March 2010</a:t>
            </a:r>
          </a:p>
        </p:txBody>
      </p:sp>
      <p:pic>
        <p:nvPicPr>
          <p:cNvPr id="14353" name="Picture 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5516563"/>
            <a:ext cx="6365875" cy="11779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184150" y="0"/>
            <a:ext cx="7772400" cy="9366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l"/>
            <a:r>
              <a:rPr lang="en-GB" sz="2800">
                <a:solidFill>
                  <a:schemeClr val="bg1"/>
                </a:solidFill>
              </a:rPr>
              <a:t>Future Power: Nuclear New Build</a:t>
            </a:r>
            <a:endParaRPr lang="en-US" sz="2800">
              <a:solidFill>
                <a:schemeClr val="bg1"/>
              </a:solidFill>
            </a:endParaRPr>
          </a:p>
        </p:txBody>
      </p:sp>
      <p:pic>
        <p:nvPicPr>
          <p:cNvPr id="2150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524000"/>
            <a:ext cx="8713788" cy="42148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21512" name="Line 8"/>
          <p:cNvSpPr>
            <a:spLocks noChangeShapeType="1"/>
          </p:cNvSpPr>
          <p:nvPr/>
        </p:nvSpPr>
        <p:spPr bwMode="auto">
          <a:xfrm flipV="1">
            <a:off x="1547813" y="2708275"/>
            <a:ext cx="0" cy="2665413"/>
          </a:xfrm>
          <a:prstGeom prst="line">
            <a:avLst/>
          </a:prstGeom>
          <a:noFill/>
          <a:ln w="28575">
            <a:solidFill>
              <a:schemeClr val="tx2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513" name="Rectangle 9"/>
          <p:cNvSpPr>
            <a:spLocks noChangeArrowheads="1"/>
          </p:cNvSpPr>
          <p:nvPr/>
        </p:nvSpPr>
        <p:spPr bwMode="auto">
          <a:xfrm>
            <a:off x="1835150" y="2708275"/>
            <a:ext cx="431800" cy="2665413"/>
          </a:xfrm>
          <a:prstGeom prst="rect">
            <a:avLst/>
          </a:prstGeom>
          <a:solidFill>
            <a:schemeClr val="accent1">
              <a:alpha val="5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2" grpId="0" animBg="1"/>
      <p:bldP spid="215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184150" y="0"/>
            <a:ext cx="7772400" cy="9366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l"/>
            <a:r>
              <a:rPr lang="en-GB" sz="2800">
                <a:solidFill>
                  <a:schemeClr val="bg1"/>
                </a:solidFill>
              </a:rPr>
              <a:t>Future Power: Nuclear New Build</a:t>
            </a:r>
            <a:endParaRPr lang="en-US" sz="2800">
              <a:solidFill>
                <a:schemeClr val="bg1"/>
              </a:solidFill>
            </a:endParaRPr>
          </a:p>
        </p:txBody>
      </p:sp>
      <p:pic>
        <p:nvPicPr>
          <p:cNvPr id="22534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557338"/>
            <a:ext cx="8569325" cy="45021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22535" name="Line 7"/>
          <p:cNvSpPr>
            <a:spLocks noChangeShapeType="1"/>
          </p:cNvSpPr>
          <p:nvPr/>
        </p:nvSpPr>
        <p:spPr bwMode="auto">
          <a:xfrm flipV="1">
            <a:off x="1403350" y="2708275"/>
            <a:ext cx="0" cy="2738438"/>
          </a:xfrm>
          <a:prstGeom prst="line">
            <a:avLst/>
          </a:prstGeom>
          <a:noFill/>
          <a:ln w="28575">
            <a:solidFill>
              <a:schemeClr val="tx2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36" name="Rectangle 8"/>
          <p:cNvSpPr>
            <a:spLocks noChangeArrowheads="1"/>
          </p:cNvSpPr>
          <p:nvPr/>
        </p:nvSpPr>
        <p:spPr bwMode="auto">
          <a:xfrm>
            <a:off x="1763713" y="2708275"/>
            <a:ext cx="431800" cy="2736850"/>
          </a:xfrm>
          <a:prstGeom prst="rect">
            <a:avLst/>
          </a:prstGeom>
          <a:solidFill>
            <a:schemeClr val="accent1">
              <a:alpha val="5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184150" y="0"/>
            <a:ext cx="7772400" cy="9366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l"/>
            <a:r>
              <a:rPr lang="en-GB" sz="2800">
                <a:solidFill>
                  <a:schemeClr val="bg1"/>
                </a:solidFill>
              </a:rPr>
              <a:t>Future Power: Nuclear New Build</a:t>
            </a:r>
            <a:endParaRPr lang="en-US" sz="2800">
              <a:solidFill>
                <a:schemeClr val="bg1"/>
              </a:solidFill>
            </a:endParaRPr>
          </a:p>
        </p:txBody>
      </p:sp>
      <p:sp>
        <p:nvSpPr>
          <p:cNvPr id="25606" name="Rectangle 6"/>
          <p:cNvSpPr>
            <a:spLocks noChangeArrowheads="1"/>
          </p:cNvSpPr>
          <p:nvPr/>
        </p:nvSpPr>
        <p:spPr bwMode="auto">
          <a:xfrm>
            <a:off x="2124075" y="2319338"/>
            <a:ext cx="4679950" cy="1614487"/>
          </a:xfrm>
          <a:prstGeom prst="rect">
            <a:avLst/>
          </a:prstGeom>
          <a:solidFill>
            <a:schemeClr val="accent1">
              <a:alpha val="25000"/>
            </a:schemeClr>
          </a:solidFill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b="1">
                <a:solidFill>
                  <a:schemeClr val="accent1"/>
                </a:solidFill>
              </a:rPr>
              <a:t>Construction </a:t>
            </a:r>
            <a:r>
              <a:rPr lang="en-GB">
                <a:solidFill>
                  <a:schemeClr val="accent1"/>
                </a:solidFill>
              </a:rPr>
              <a:t>(Mechanical and Electrical)</a:t>
            </a:r>
          </a:p>
          <a:p>
            <a:pPr algn="l">
              <a:spcBef>
                <a:spcPct val="50000"/>
              </a:spcBef>
              <a:buFontTx/>
              <a:buChar char="•"/>
            </a:pPr>
            <a:r>
              <a:rPr lang="en-GB">
                <a:solidFill>
                  <a:schemeClr val="accent1"/>
                </a:solidFill>
              </a:rPr>
              <a:t> 1800 graduate level +</a:t>
            </a:r>
          </a:p>
          <a:p>
            <a:pPr algn="l">
              <a:spcBef>
                <a:spcPct val="50000"/>
              </a:spcBef>
              <a:buFontTx/>
              <a:buChar char="•"/>
            </a:pPr>
            <a:r>
              <a:rPr lang="en-GB">
                <a:solidFill>
                  <a:schemeClr val="accent1"/>
                </a:solidFill>
              </a:rPr>
              <a:t> 7200 technical level</a:t>
            </a:r>
          </a:p>
          <a:p>
            <a:pPr algn="l">
              <a:spcBef>
                <a:spcPct val="50000"/>
              </a:spcBef>
              <a:buFontTx/>
              <a:buChar char="•"/>
            </a:pPr>
            <a:r>
              <a:rPr lang="en-GB">
                <a:solidFill>
                  <a:schemeClr val="accent1"/>
                </a:solidFill>
              </a:rPr>
              <a:t> 3000 lower level</a:t>
            </a:r>
          </a:p>
        </p:txBody>
      </p:sp>
      <p:sp>
        <p:nvSpPr>
          <p:cNvPr id="25607" name="Rectangle 7"/>
          <p:cNvSpPr>
            <a:spLocks noChangeArrowheads="1"/>
          </p:cNvSpPr>
          <p:nvPr/>
        </p:nvSpPr>
        <p:spPr bwMode="auto">
          <a:xfrm>
            <a:off x="1403350" y="4076700"/>
            <a:ext cx="2735263" cy="1614488"/>
          </a:xfrm>
          <a:prstGeom prst="rect">
            <a:avLst/>
          </a:prstGeom>
          <a:solidFill>
            <a:schemeClr val="accent1">
              <a:alpha val="25000"/>
            </a:schemeClr>
          </a:solidFill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b="1">
                <a:solidFill>
                  <a:schemeClr val="accent1"/>
                </a:solidFill>
              </a:rPr>
              <a:t>Operation </a:t>
            </a:r>
            <a:endParaRPr lang="en-GB">
              <a:solidFill>
                <a:schemeClr val="accent1"/>
              </a:solidFill>
            </a:endParaRPr>
          </a:p>
          <a:p>
            <a:pPr algn="l">
              <a:spcBef>
                <a:spcPct val="50000"/>
              </a:spcBef>
              <a:buFontTx/>
              <a:buChar char="•"/>
            </a:pPr>
            <a:r>
              <a:rPr lang="en-GB">
                <a:solidFill>
                  <a:schemeClr val="accent1"/>
                </a:solidFill>
              </a:rPr>
              <a:t> 2250 graduate level +</a:t>
            </a:r>
          </a:p>
          <a:p>
            <a:pPr algn="l">
              <a:spcBef>
                <a:spcPct val="50000"/>
              </a:spcBef>
              <a:buFontTx/>
              <a:buChar char="•"/>
            </a:pPr>
            <a:r>
              <a:rPr lang="en-GB">
                <a:solidFill>
                  <a:schemeClr val="accent1"/>
                </a:solidFill>
              </a:rPr>
              <a:t> 2000 technical level</a:t>
            </a:r>
          </a:p>
          <a:p>
            <a:pPr algn="l">
              <a:spcBef>
                <a:spcPct val="50000"/>
              </a:spcBef>
              <a:buFontTx/>
              <a:buChar char="•"/>
            </a:pPr>
            <a:r>
              <a:rPr lang="en-GB">
                <a:solidFill>
                  <a:schemeClr val="accent1"/>
                </a:solidFill>
              </a:rPr>
              <a:t> 750 lower level</a:t>
            </a:r>
          </a:p>
        </p:txBody>
      </p:sp>
      <p:sp>
        <p:nvSpPr>
          <p:cNvPr id="25608" name="Rectangle 8"/>
          <p:cNvSpPr>
            <a:spLocks noChangeArrowheads="1"/>
          </p:cNvSpPr>
          <p:nvPr/>
        </p:nvSpPr>
        <p:spPr bwMode="auto">
          <a:xfrm>
            <a:off x="4572000" y="4076700"/>
            <a:ext cx="2952750" cy="1614488"/>
          </a:xfrm>
          <a:prstGeom prst="rect">
            <a:avLst/>
          </a:prstGeom>
          <a:solidFill>
            <a:schemeClr val="accent1">
              <a:alpha val="25000"/>
            </a:schemeClr>
          </a:solidFill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b="1">
                <a:solidFill>
                  <a:schemeClr val="accent1"/>
                </a:solidFill>
              </a:rPr>
              <a:t>Manufacture </a:t>
            </a:r>
            <a:endParaRPr lang="en-GB">
              <a:solidFill>
                <a:schemeClr val="accent1"/>
              </a:solidFill>
            </a:endParaRPr>
          </a:p>
          <a:p>
            <a:pPr algn="l">
              <a:spcBef>
                <a:spcPct val="50000"/>
              </a:spcBef>
              <a:buFontTx/>
              <a:buChar char="•"/>
            </a:pPr>
            <a:r>
              <a:rPr lang="en-GB">
                <a:solidFill>
                  <a:schemeClr val="accent1"/>
                </a:solidFill>
              </a:rPr>
              <a:t> 200-400 graduate level +</a:t>
            </a:r>
          </a:p>
          <a:p>
            <a:pPr algn="l">
              <a:spcBef>
                <a:spcPct val="50000"/>
              </a:spcBef>
              <a:buFontTx/>
              <a:buChar char="•"/>
            </a:pPr>
            <a:r>
              <a:rPr lang="en-GB">
                <a:solidFill>
                  <a:schemeClr val="accent1"/>
                </a:solidFill>
              </a:rPr>
              <a:t> 300-400 technical level</a:t>
            </a:r>
          </a:p>
          <a:p>
            <a:pPr algn="l">
              <a:spcBef>
                <a:spcPct val="50000"/>
              </a:spcBef>
              <a:buFontTx/>
              <a:buChar char="•"/>
            </a:pPr>
            <a:r>
              <a:rPr lang="en-GB">
                <a:solidFill>
                  <a:schemeClr val="accent1"/>
                </a:solidFill>
              </a:rPr>
              <a:t> 150-350 lower level</a:t>
            </a:r>
          </a:p>
        </p:txBody>
      </p:sp>
      <p:sp>
        <p:nvSpPr>
          <p:cNvPr id="25610" name="Text Box 10"/>
          <p:cNvSpPr txBox="1">
            <a:spLocks noChangeArrowheads="1"/>
          </p:cNvSpPr>
          <p:nvPr/>
        </p:nvSpPr>
        <p:spPr bwMode="auto">
          <a:xfrm>
            <a:off x="1598613" y="1316038"/>
            <a:ext cx="5707062" cy="8223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2400" b="1">
                <a:solidFill>
                  <a:schemeClr val="accent1"/>
                </a:solidFill>
              </a:rPr>
              <a:t>NEW ENTRANTS per annum:</a:t>
            </a:r>
          </a:p>
          <a:p>
            <a:r>
              <a:rPr lang="en-GB" sz="2400" b="1">
                <a:solidFill>
                  <a:schemeClr val="accent1"/>
                </a:solidFill>
              </a:rPr>
              <a:t>Sector Attraction and Retirement Rate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184150" y="0"/>
            <a:ext cx="7772400" cy="9366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l"/>
            <a:r>
              <a:rPr lang="en-GB" sz="2800">
                <a:solidFill>
                  <a:schemeClr val="bg1"/>
                </a:solidFill>
              </a:rPr>
              <a:t>Finding a Solution for Nuclear New Build</a:t>
            </a:r>
            <a:endParaRPr lang="en-US" sz="2800">
              <a:solidFill>
                <a:schemeClr val="bg1"/>
              </a:solidFill>
            </a:endParaRPr>
          </a:p>
        </p:txBody>
      </p:sp>
      <p:pic>
        <p:nvPicPr>
          <p:cNvPr id="16391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773238"/>
            <a:ext cx="2967038" cy="38877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16392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19475" y="1773238"/>
            <a:ext cx="2570163" cy="39592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16394" name="Picture 10" descr="constructionarium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27763" y="1989138"/>
            <a:ext cx="2663825" cy="862012"/>
          </a:xfrm>
          <a:prstGeom prst="rect">
            <a:avLst/>
          </a:prstGeom>
          <a:noFill/>
        </p:spPr>
      </p:pic>
      <p:pic>
        <p:nvPicPr>
          <p:cNvPr id="16395" name="Picture 11" descr="HESTEMLogo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43663" y="3068638"/>
            <a:ext cx="2232025" cy="847725"/>
          </a:xfrm>
          <a:prstGeom prst="rect">
            <a:avLst/>
          </a:prstGeom>
          <a:noFill/>
        </p:spPr>
      </p:pic>
      <p:pic>
        <p:nvPicPr>
          <p:cNvPr id="16396" name="Picture 12" descr="RAEng-Green_Black-LOGO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516688" y="4365625"/>
            <a:ext cx="2054225" cy="952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184150" y="0"/>
            <a:ext cx="7772400" cy="9366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l"/>
            <a:r>
              <a:rPr lang="en-GB" sz="3600">
                <a:solidFill>
                  <a:schemeClr val="bg1"/>
                </a:solidFill>
              </a:rPr>
              <a:t>Research &amp; Engagement </a:t>
            </a:r>
            <a:endParaRPr lang="en-US" sz="3600">
              <a:solidFill>
                <a:schemeClr val="bg1"/>
              </a:solidFill>
            </a:endParaRPr>
          </a:p>
        </p:txBody>
      </p:sp>
      <p:sp>
        <p:nvSpPr>
          <p:cNvPr id="17415" name="Rectangle 7"/>
          <p:cNvSpPr>
            <a:spLocks noGrp="1"/>
          </p:cNvSpPr>
          <p:nvPr>
            <p:ph type="body" idx="1"/>
          </p:nvPr>
        </p:nvSpPr>
        <p:spPr>
          <a:xfrm>
            <a:off x="5257800" y="1412875"/>
            <a:ext cx="4067175" cy="4525963"/>
          </a:xfrm>
        </p:spPr>
        <p:txBody>
          <a:bodyPr/>
          <a:lstStyle/>
          <a:p>
            <a:pPr>
              <a:lnSpc>
                <a:spcPct val="90000"/>
              </a:lnSpc>
              <a:buFont typeface="Arial" charset="0"/>
              <a:buNone/>
            </a:pPr>
            <a:r>
              <a:rPr lang="en-GB" sz="2400" b="1" smtClean="0">
                <a:solidFill>
                  <a:schemeClr val="accent1"/>
                </a:solidFill>
              </a:rPr>
              <a:t>Research</a:t>
            </a:r>
          </a:p>
          <a:p>
            <a:pPr>
              <a:lnSpc>
                <a:spcPct val="90000"/>
              </a:lnSpc>
            </a:pPr>
            <a:r>
              <a:rPr lang="en-GB" sz="2400" smtClean="0">
                <a:solidFill>
                  <a:schemeClr val="accent1"/>
                </a:solidFill>
              </a:rPr>
              <a:t>Industry Needs</a:t>
            </a:r>
          </a:p>
          <a:p>
            <a:pPr>
              <a:lnSpc>
                <a:spcPct val="90000"/>
              </a:lnSpc>
            </a:pPr>
            <a:r>
              <a:rPr lang="en-GB" sz="2400" smtClean="0">
                <a:solidFill>
                  <a:schemeClr val="accent1"/>
                </a:solidFill>
              </a:rPr>
              <a:t>Curriculum</a:t>
            </a:r>
          </a:p>
          <a:p>
            <a:pPr>
              <a:lnSpc>
                <a:spcPct val="90000"/>
              </a:lnSpc>
            </a:pPr>
            <a:r>
              <a:rPr lang="en-GB" sz="2400" smtClean="0">
                <a:solidFill>
                  <a:schemeClr val="accent1"/>
                </a:solidFill>
              </a:rPr>
              <a:t>Delivery Method</a:t>
            </a:r>
          </a:p>
          <a:p>
            <a:pPr>
              <a:lnSpc>
                <a:spcPct val="90000"/>
              </a:lnSpc>
            </a:pPr>
            <a:r>
              <a:rPr lang="en-GB" sz="2400" smtClean="0">
                <a:solidFill>
                  <a:schemeClr val="accent1"/>
                </a:solidFill>
              </a:rPr>
              <a:t>Behaviours</a:t>
            </a:r>
          </a:p>
          <a:p>
            <a:pPr>
              <a:lnSpc>
                <a:spcPct val="90000"/>
              </a:lnSpc>
            </a:pPr>
            <a:r>
              <a:rPr lang="en-GB" sz="2400" smtClean="0">
                <a:solidFill>
                  <a:schemeClr val="accent1"/>
                </a:solidFill>
              </a:rPr>
              <a:t>Support</a:t>
            </a:r>
          </a:p>
          <a:p>
            <a:pPr>
              <a:lnSpc>
                <a:spcPct val="90000"/>
              </a:lnSpc>
            </a:pPr>
            <a:endParaRPr lang="en-GB" sz="2400" smtClean="0">
              <a:solidFill>
                <a:schemeClr val="accent1"/>
              </a:solidFill>
            </a:endParaRP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en-GB" sz="2400" b="1" smtClean="0">
                <a:solidFill>
                  <a:schemeClr val="accent1"/>
                </a:solidFill>
              </a:rPr>
              <a:t>Engagement Solution</a:t>
            </a:r>
          </a:p>
          <a:p>
            <a:pPr>
              <a:lnSpc>
                <a:spcPct val="90000"/>
              </a:lnSpc>
            </a:pPr>
            <a:r>
              <a:rPr lang="en-GB" sz="2400" smtClean="0">
                <a:solidFill>
                  <a:schemeClr val="accent1"/>
                </a:solidFill>
              </a:rPr>
              <a:t>Sector Approach</a:t>
            </a:r>
          </a:p>
          <a:p>
            <a:pPr>
              <a:lnSpc>
                <a:spcPct val="90000"/>
              </a:lnSpc>
            </a:pPr>
            <a:r>
              <a:rPr lang="en-GB" sz="2400" smtClean="0">
                <a:solidFill>
                  <a:schemeClr val="accent1"/>
                </a:solidFill>
              </a:rPr>
              <a:t>Partnerships</a:t>
            </a:r>
          </a:p>
          <a:p>
            <a:pPr>
              <a:lnSpc>
                <a:spcPct val="90000"/>
              </a:lnSpc>
            </a:pPr>
            <a:r>
              <a:rPr lang="en-GB" sz="2400" smtClean="0">
                <a:solidFill>
                  <a:schemeClr val="accent1"/>
                </a:solidFill>
              </a:rPr>
              <a:t>Risk Reduction</a:t>
            </a:r>
          </a:p>
        </p:txBody>
      </p:sp>
      <p:pic>
        <p:nvPicPr>
          <p:cNvPr id="17416" name="Picture 8" descr="Imperial Lo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1557338"/>
            <a:ext cx="2879725" cy="74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7" name="Picture 9" descr="Cogent lar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3789363"/>
            <a:ext cx="1474787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8" name="Picture 10" descr="constructionarium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27313" y="4076700"/>
            <a:ext cx="211455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9" name="Picture 11" descr="ConstructionSkills_High_Res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0825" y="4797425"/>
            <a:ext cx="2105025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0" name="Picture 12" descr="ECITB 4Col_Strap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3850" y="5589588"/>
            <a:ext cx="2232025" cy="56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1" name="Picture 13" descr="NSA_Nuclear_RG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700338" y="4868863"/>
            <a:ext cx="1809750" cy="134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2" name="Picture 4" descr="RAEng 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843213" y="2492375"/>
            <a:ext cx="2236787" cy="103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3" name="Picture 15" descr="HESTEMLogo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23850" y="2636838"/>
            <a:ext cx="2286000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7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7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74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174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174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174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174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174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74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5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250825" y="188913"/>
            <a:ext cx="7772400" cy="69215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l"/>
            <a:r>
              <a:rPr lang="en-GB" sz="2800">
                <a:solidFill>
                  <a:schemeClr val="bg1"/>
                </a:solidFill>
              </a:rPr>
              <a:t>Delivering the Solution: </a:t>
            </a:r>
          </a:p>
          <a:p>
            <a:pPr algn="l"/>
            <a:r>
              <a:rPr lang="en-GB" sz="2800">
                <a:solidFill>
                  <a:schemeClr val="bg1"/>
                </a:solidFill>
              </a:rPr>
              <a:t>Industry Engagement</a:t>
            </a:r>
            <a:endParaRPr lang="en-US" sz="2800">
              <a:solidFill>
                <a:schemeClr val="bg1"/>
              </a:solidFill>
            </a:endParaRPr>
          </a:p>
        </p:txBody>
      </p:sp>
      <p:sp>
        <p:nvSpPr>
          <p:cNvPr id="18437" name="Rectangle 5"/>
          <p:cNvSpPr>
            <a:spLocks noGrp="1"/>
          </p:cNvSpPr>
          <p:nvPr>
            <p:ph type="body" idx="1"/>
          </p:nvPr>
        </p:nvSpPr>
        <p:spPr>
          <a:xfrm>
            <a:off x="250825" y="1341438"/>
            <a:ext cx="3827463" cy="4713287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sz="2400" smtClean="0">
                <a:solidFill>
                  <a:schemeClr val="accent1"/>
                </a:solidFill>
              </a:rPr>
              <a:t>Pilot Nuclear Island Constructionarium</a:t>
            </a:r>
          </a:p>
          <a:p>
            <a:pPr lvl="1">
              <a:lnSpc>
                <a:spcPct val="90000"/>
              </a:lnSpc>
            </a:pPr>
            <a:r>
              <a:rPr lang="en-GB" sz="2000" smtClean="0">
                <a:solidFill>
                  <a:schemeClr val="accent1"/>
                </a:solidFill>
              </a:rPr>
              <a:t>Design</a:t>
            </a:r>
          </a:p>
          <a:p>
            <a:pPr lvl="1">
              <a:lnSpc>
                <a:spcPct val="90000"/>
              </a:lnSpc>
            </a:pPr>
            <a:r>
              <a:rPr lang="en-GB" sz="2000" smtClean="0">
                <a:solidFill>
                  <a:schemeClr val="accent1"/>
                </a:solidFill>
              </a:rPr>
              <a:t>Curriculum</a:t>
            </a:r>
          </a:p>
          <a:p>
            <a:pPr lvl="1">
              <a:lnSpc>
                <a:spcPct val="90000"/>
              </a:lnSpc>
            </a:pPr>
            <a:r>
              <a:rPr lang="en-GB" sz="2000" smtClean="0">
                <a:solidFill>
                  <a:schemeClr val="accent1"/>
                </a:solidFill>
              </a:rPr>
              <a:t>Nuclear Behaviours</a:t>
            </a:r>
          </a:p>
          <a:p>
            <a:pPr lvl="1">
              <a:lnSpc>
                <a:spcPct val="90000"/>
              </a:lnSpc>
            </a:pPr>
            <a:r>
              <a:rPr lang="en-GB" sz="2000" smtClean="0">
                <a:solidFill>
                  <a:schemeClr val="accent1"/>
                </a:solidFill>
              </a:rPr>
              <a:t>Extra-curricular activities</a:t>
            </a:r>
          </a:p>
          <a:p>
            <a:pPr lvl="1">
              <a:lnSpc>
                <a:spcPct val="90000"/>
              </a:lnSpc>
            </a:pPr>
            <a:r>
              <a:rPr lang="en-GB" sz="2000" smtClean="0">
                <a:solidFill>
                  <a:schemeClr val="accent1"/>
                </a:solidFill>
              </a:rPr>
              <a:t>Feedback for future cohorts</a:t>
            </a:r>
          </a:p>
          <a:p>
            <a:pPr lvl="1">
              <a:lnSpc>
                <a:spcPct val="90000"/>
              </a:lnSpc>
            </a:pPr>
            <a:endParaRPr lang="en-GB" sz="2000" smtClean="0">
              <a:solidFill>
                <a:schemeClr val="accent1"/>
              </a:solidFill>
            </a:endParaRPr>
          </a:p>
          <a:p>
            <a:pPr>
              <a:lnSpc>
                <a:spcPct val="90000"/>
              </a:lnSpc>
            </a:pPr>
            <a:r>
              <a:rPr lang="en-GB" sz="2400" smtClean="0">
                <a:solidFill>
                  <a:schemeClr val="accent1"/>
                </a:solidFill>
              </a:rPr>
              <a:t>Supporting Partners</a:t>
            </a:r>
          </a:p>
          <a:p>
            <a:pPr lvl="1">
              <a:lnSpc>
                <a:spcPct val="90000"/>
              </a:lnSpc>
            </a:pPr>
            <a:r>
              <a:rPr lang="en-GB" sz="2000" smtClean="0">
                <a:solidFill>
                  <a:schemeClr val="accent1"/>
                </a:solidFill>
              </a:rPr>
              <a:t>CPD Packages</a:t>
            </a:r>
          </a:p>
          <a:p>
            <a:pPr lvl="1">
              <a:lnSpc>
                <a:spcPct val="90000"/>
              </a:lnSpc>
            </a:pPr>
            <a:r>
              <a:rPr lang="en-GB" sz="2000" smtClean="0">
                <a:solidFill>
                  <a:schemeClr val="accent1"/>
                </a:solidFill>
              </a:rPr>
              <a:t>Employer Support</a:t>
            </a:r>
          </a:p>
          <a:p>
            <a:pPr lvl="1">
              <a:lnSpc>
                <a:spcPct val="90000"/>
              </a:lnSpc>
            </a:pPr>
            <a:r>
              <a:rPr lang="en-GB" sz="2000" smtClean="0">
                <a:solidFill>
                  <a:schemeClr val="accent1"/>
                </a:solidFill>
              </a:rPr>
              <a:t>Academic Support</a:t>
            </a:r>
          </a:p>
        </p:txBody>
      </p:sp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6300788" y="2492375"/>
            <a:ext cx="18415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n-GB"/>
          </a:p>
        </p:txBody>
      </p:sp>
      <p:pic>
        <p:nvPicPr>
          <p:cNvPr id="18440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4663" y="1628775"/>
            <a:ext cx="4608512" cy="38909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18441" name="Pictur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9338" y="1484313"/>
            <a:ext cx="3571875" cy="47513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843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843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843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843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184150" y="0"/>
            <a:ext cx="7772400" cy="9366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l"/>
            <a:r>
              <a:rPr lang="en-GB" sz="2800">
                <a:solidFill>
                  <a:schemeClr val="bg1"/>
                </a:solidFill>
              </a:rPr>
              <a:t>Nuclear Island: The Future</a:t>
            </a:r>
            <a:endParaRPr lang="en-US" sz="2800">
              <a:solidFill>
                <a:schemeClr val="bg1"/>
              </a:solidFill>
            </a:endParaRPr>
          </a:p>
        </p:txBody>
      </p:sp>
      <p:sp>
        <p:nvSpPr>
          <p:cNvPr id="20486" name="Rectangle 6"/>
          <p:cNvSpPr>
            <a:spLocks noChangeArrowheads="1"/>
          </p:cNvSpPr>
          <p:nvPr/>
        </p:nvSpPr>
        <p:spPr bwMode="auto">
          <a:xfrm>
            <a:off x="468313" y="1412875"/>
            <a:ext cx="8002587" cy="460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l">
              <a:spcBef>
                <a:spcPct val="20000"/>
              </a:spcBef>
              <a:buFont typeface="Arial" charset="0"/>
              <a:buChar char="•"/>
            </a:pPr>
            <a:r>
              <a:rPr lang="en-GB" sz="2400">
                <a:solidFill>
                  <a:schemeClr val="accent1"/>
                </a:solidFill>
                <a:latin typeface="Calibri" pitchFamily="34" charset="0"/>
              </a:rPr>
              <a:t>Academic Partners</a:t>
            </a:r>
          </a:p>
          <a:p>
            <a:pPr marL="742950" lvl="1" indent="-285750" algn="l">
              <a:spcBef>
                <a:spcPct val="20000"/>
              </a:spcBef>
              <a:buFont typeface="Arial" charset="0"/>
              <a:buChar char="–"/>
            </a:pPr>
            <a:r>
              <a:rPr lang="en-GB" sz="2000">
                <a:solidFill>
                  <a:schemeClr val="accent1"/>
                </a:solidFill>
                <a:latin typeface="Calibri" pitchFamily="34" charset="0"/>
              </a:rPr>
              <a:t>Expand pilot packs </a:t>
            </a:r>
          </a:p>
          <a:p>
            <a:pPr marL="742950" lvl="1" indent="-285750" algn="l">
              <a:spcBef>
                <a:spcPct val="20000"/>
              </a:spcBef>
              <a:buFont typeface="Arial" charset="0"/>
              <a:buChar char="–"/>
            </a:pPr>
            <a:r>
              <a:rPr lang="en-GB" sz="2000">
                <a:solidFill>
                  <a:schemeClr val="accent1"/>
                </a:solidFill>
                <a:latin typeface="Calibri" pitchFamily="34" charset="0"/>
              </a:rPr>
              <a:t>Run a week long programme</a:t>
            </a:r>
          </a:p>
          <a:p>
            <a:pPr marL="742950" lvl="1" indent="-285750" algn="l">
              <a:spcBef>
                <a:spcPct val="20000"/>
              </a:spcBef>
              <a:buFont typeface="Arial" charset="0"/>
              <a:buChar char="–"/>
            </a:pPr>
            <a:r>
              <a:rPr lang="en-GB" sz="2000">
                <a:solidFill>
                  <a:schemeClr val="accent1"/>
                </a:solidFill>
                <a:latin typeface="Calibri" pitchFamily="34" charset="0"/>
              </a:rPr>
              <a:t>Feed back on additional needs and learning for all parties</a:t>
            </a:r>
          </a:p>
          <a:p>
            <a:pPr marL="742950" lvl="1" indent="-285750" algn="l">
              <a:spcBef>
                <a:spcPct val="20000"/>
              </a:spcBef>
              <a:buFont typeface="Arial" charset="0"/>
              <a:buChar char="–"/>
            </a:pPr>
            <a:r>
              <a:rPr lang="en-GB" sz="2000">
                <a:solidFill>
                  <a:schemeClr val="accent1"/>
                </a:solidFill>
                <a:latin typeface="Calibri" pitchFamily="34" charset="0"/>
              </a:rPr>
              <a:t>Specialities added (wider STEM remit)</a:t>
            </a:r>
          </a:p>
          <a:p>
            <a:pPr marL="342900" indent="-342900" algn="l">
              <a:spcBef>
                <a:spcPct val="20000"/>
              </a:spcBef>
              <a:buFont typeface="Arial" charset="0"/>
              <a:buChar char="•"/>
            </a:pPr>
            <a:endParaRPr lang="en-GB" sz="2400">
              <a:solidFill>
                <a:schemeClr val="accent1"/>
              </a:solidFill>
              <a:latin typeface="Calibri" pitchFamily="34" charset="0"/>
            </a:endParaRPr>
          </a:p>
          <a:p>
            <a:pPr marL="342900" indent="-342900" algn="l">
              <a:spcBef>
                <a:spcPct val="20000"/>
              </a:spcBef>
              <a:buFont typeface="Arial" charset="0"/>
              <a:buChar char="•"/>
            </a:pPr>
            <a:r>
              <a:rPr lang="en-GB" sz="2400">
                <a:solidFill>
                  <a:schemeClr val="accent1"/>
                </a:solidFill>
                <a:latin typeface="Calibri" pitchFamily="34" charset="0"/>
              </a:rPr>
              <a:t>Self supporting module delivered</a:t>
            </a:r>
          </a:p>
          <a:p>
            <a:pPr marL="342900" indent="-342900" algn="l">
              <a:spcBef>
                <a:spcPct val="20000"/>
              </a:spcBef>
              <a:buFont typeface="Arial" charset="0"/>
              <a:buChar char="•"/>
            </a:pPr>
            <a:endParaRPr lang="en-GB" sz="2400">
              <a:solidFill>
                <a:schemeClr val="accent1"/>
              </a:solidFill>
              <a:latin typeface="Calibri" pitchFamily="34" charset="0"/>
            </a:endParaRPr>
          </a:p>
          <a:p>
            <a:pPr marL="342900" indent="-342900" algn="l">
              <a:spcBef>
                <a:spcPct val="20000"/>
              </a:spcBef>
              <a:buFont typeface="Arial" charset="0"/>
              <a:buChar char="•"/>
            </a:pPr>
            <a:r>
              <a:rPr lang="en-GB" sz="2400">
                <a:solidFill>
                  <a:schemeClr val="accent1"/>
                </a:solidFill>
                <a:latin typeface="Calibri" pitchFamily="34" charset="0"/>
              </a:rPr>
              <a:t>Ensure employer buy in on large scale to support and sustain programme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34925" y="71438"/>
            <a:ext cx="8204200" cy="836612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l"/>
            <a:r>
              <a:rPr lang="en-GB" sz="2800">
                <a:solidFill>
                  <a:schemeClr val="bg1"/>
                </a:solidFill>
              </a:rPr>
              <a:t>Academic Partnerships:</a:t>
            </a:r>
          </a:p>
          <a:p>
            <a:pPr algn="l"/>
            <a:r>
              <a:rPr lang="en-GB" sz="2800">
                <a:solidFill>
                  <a:schemeClr val="bg1"/>
                </a:solidFill>
              </a:rPr>
              <a:t>Transfer Good Practice; Deliver Graduates</a:t>
            </a:r>
            <a:endParaRPr lang="en-US" sz="2800">
              <a:solidFill>
                <a:schemeClr val="bg1"/>
              </a:solidFill>
            </a:endParaRPr>
          </a:p>
        </p:txBody>
      </p:sp>
      <p:sp>
        <p:nvSpPr>
          <p:cNvPr id="29713" name="Rectangle 17"/>
          <p:cNvSpPr>
            <a:spLocks noChangeArrowheads="1"/>
          </p:cNvSpPr>
          <p:nvPr/>
        </p:nvSpPr>
        <p:spPr bwMode="auto">
          <a:xfrm>
            <a:off x="1173163" y="903288"/>
            <a:ext cx="3076575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9715" name="Rectangle 19"/>
          <p:cNvSpPr>
            <a:spLocks noChangeArrowheads="1"/>
          </p:cNvSpPr>
          <p:nvPr/>
        </p:nvSpPr>
        <p:spPr bwMode="auto">
          <a:xfrm>
            <a:off x="1173163" y="903288"/>
            <a:ext cx="3690937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9717" name="Rectangle 21"/>
          <p:cNvSpPr>
            <a:spLocks noChangeArrowheads="1"/>
          </p:cNvSpPr>
          <p:nvPr/>
        </p:nvSpPr>
        <p:spPr bwMode="auto">
          <a:xfrm>
            <a:off x="1173163" y="903288"/>
            <a:ext cx="22987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9719" name="Rectangle 23"/>
          <p:cNvSpPr>
            <a:spLocks noChangeArrowheads="1"/>
          </p:cNvSpPr>
          <p:nvPr/>
        </p:nvSpPr>
        <p:spPr bwMode="auto">
          <a:xfrm>
            <a:off x="1173163" y="903288"/>
            <a:ext cx="188595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9721" name="Rectangle 25"/>
          <p:cNvSpPr>
            <a:spLocks noChangeArrowheads="1"/>
          </p:cNvSpPr>
          <p:nvPr/>
        </p:nvSpPr>
        <p:spPr bwMode="auto">
          <a:xfrm>
            <a:off x="1173163" y="903288"/>
            <a:ext cx="2582862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9723" name="Rectangle 27"/>
          <p:cNvSpPr>
            <a:spLocks noChangeArrowheads="1"/>
          </p:cNvSpPr>
          <p:nvPr/>
        </p:nvSpPr>
        <p:spPr bwMode="auto">
          <a:xfrm>
            <a:off x="1173163" y="903288"/>
            <a:ext cx="22987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9725" name="Rectangle 29"/>
          <p:cNvSpPr>
            <a:spLocks noChangeArrowheads="1"/>
          </p:cNvSpPr>
          <p:nvPr/>
        </p:nvSpPr>
        <p:spPr bwMode="auto">
          <a:xfrm>
            <a:off x="1173163" y="903288"/>
            <a:ext cx="188595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9727" name="Rectangle 31"/>
          <p:cNvSpPr>
            <a:spLocks noChangeArrowheads="1"/>
          </p:cNvSpPr>
          <p:nvPr/>
        </p:nvSpPr>
        <p:spPr bwMode="auto">
          <a:xfrm>
            <a:off x="1173163" y="903288"/>
            <a:ext cx="2582862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9729" name="Rectangle 33"/>
          <p:cNvSpPr>
            <a:spLocks noChangeArrowheads="1"/>
          </p:cNvSpPr>
          <p:nvPr/>
        </p:nvSpPr>
        <p:spPr bwMode="auto">
          <a:xfrm>
            <a:off x="1173163" y="903288"/>
            <a:ext cx="22987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9731" name="Rectangle 35"/>
          <p:cNvSpPr>
            <a:spLocks noChangeArrowheads="1"/>
          </p:cNvSpPr>
          <p:nvPr/>
        </p:nvSpPr>
        <p:spPr bwMode="auto">
          <a:xfrm>
            <a:off x="1173163" y="903288"/>
            <a:ext cx="188595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9733" name="Rectangle 37"/>
          <p:cNvSpPr>
            <a:spLocks noChangeArrowheads="1"/>
          </p:cNvSpPr>
          <p:nvPr/>
        </p:nvSpPr>
        <p:spPr bwMode="auto">
          <a:xfrm>
            <a:off x="1173163" y="903288"/>
            <a:ext cx="2582862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9735" name="Rectangle 39"/>
          <p:cNvSpPr>
            <a:spLocks noChangeArrowheads="1"/>
          </p:cNvSpPr>
          <p:nvPr/>
        </p:nvSpPr>
        <p:spPr bwMode="auto">
          <a:xfrm>
            <a:off x="1173163" y="903288"/>
            <a:ext cx="22987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9737" name="Rectangle 41"/>
          <p:cNvSpPr>
            <a:spLocks noChangeArrowheads="1"/>
          </p:cNvSpPr>
          <p:nvPr/>
        </p:nvSpPr>
        <p:spPr bwMode="auto">
          <a:xfrm>
            <a:off x="1173163" y="903288"/>
            <a:ext cx="188595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9739" name="Rectangle 43"/>
          <p:cNvSpPr>
            <a:spLocks noChangeArrowheads="1"/>
          </p:cNvSpPr>
          <p:nvPr/>
        </p:nvSpPr>
        <p:spPr bwMode="auto">
          <a:xfrm>
            <a:off x="1173163" y="903288"/>
            <a:ext cx="2582862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pic>
        <p:nvPicPr>
          <p:cNvPr id="29774" name="Picture 78" descr="Imperial Log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71775" y="1484313"/>
            <a:ext cx="2935288" cy="763587"/>
          </a:xfrm>
          <a:prstGeom prst="rect">
            <a:avLst/>
          </a:prstGeom>
          <a:noFill/>
        </p:spPr>
      </p:pic>
      <p:pic>
        <p:nvPicPr>
          <p:cNvPr id="29773" name="Picture 77" descr="university-of-birmingham-crest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7088" y="2708275"/>
            <a:ext cx="1111250" cy="1111250"/>
          </a:xfrm>
          <a:prstGeom prst="rect">
            <a:avLst/>
          </a:prstGeom>
          <a:noFill/>
        </p:spPr>
      </p:pic>
      <p:pic>
        <p:nvPicPr>
          <p:cNvPr id="29772" name="Picture 76" descr="logomanchester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411413" y="2924175"/>
            <a:ext cx="2449512" cy="836613"/>
          </a:xfrm>
          <a:prstGeom prst="rect">
            <a:avLst/>
          </a:prstGeom>
          <a:noFill/>
        </p:spPr>
      </p:pic>
      <p:graphicFrame>
        <p:nvGraphicFramePr>
          <p:cNvPr id="29771" name="Object 75"/>
          <p:cNvGraphicFramePr>
            <a:graphicFrameLocks noChangeAspect="1"/>
          </p:cNvGraphicFramePr>
          <p:nvPr/>
        </p:nvGraphicFramePr>
        <p:xfrm>
          <a:off x="5795963" y="2852738"/>
          <a:ext cx="2238375" cy="819150"/>
        </p:xfrm>
        <a:graphic>
          <a:graphicData uri="http://schemas.openxmlformats.org/presentationml/2006/ole">
            <p:oleObj spid="_x0000_s29771" name="Bitmap Image" r:id="rId6" imgW="3715269" imgH="1362265" progId="Paint.Picture">
              <p:embed/>
            </p:oleObj>
          </a:graphicData>
        </a:graphic>
      </p:graphicFrame>
      <p:graphicFrame>
        <p:nvGraphicFramePr>
          <p:cNvPr id="29770" name="Object 74"/>
          <p:cNvGraphicFramePr>
            <a:graphicFrameLocks noChangeAspect="1"/>
          </p:cNvGraphicFramePr>
          <p:nvPr/>
        </p:nvGraphicFramePr>
        <p:xfrm>
          <a:off x="4643438" y="4652963"/>
          <a:ext cx="1885950" cy="676275"/>
        </p:xfrm>
        <a:graphic>
          <a:graphicData uri="http://schemas.openxmlformats.org/presentationml/2006/ole">
            <p:oleObj spid="_x0000_s29770" name="Bitmap Image" r:id="rId7" imgW="3296110" imgH="1181265" progId="Paint.Picture">
              <p:embed/>
            </p:oleObj>
          </a:graphicData>
        </a:graphic>
      </p:graphicFrame>
      <p:graphicFrame>
        <p:nvGraphicFramePr>
          <p:cNvPr id="29769" name="Object 73"/>
          <p:cNvGraphicFramePr>
            <a:graphicFrameLocks noChangeAspect="1"/>
          </p:cNvGraphicFramePr>
          <p:nvPr/>
        </p:nvGraphicFramePr>
        <p:xfrm>
          <a:off x="2484438" y="4365625"/>
          <a:ext cx="1400175" cy="1352550"/>
        </p:xfrm>
        <a:graphic>
          <a:graphicData uri="http://schemas.openxmlformats.org/presentationml/2006/ole">
            <p:oleObj spid="_x0000_s29769" name="Bitmap Image" r:id="rId8" imgW="3285714" imgH="3172268" progId="Paint.Picture">
              <p:embed/>
            </p:oleObj>
          </a:graphicData>
        </a:graphic>
      </p:graphicFrame>
      <p:sp>
        <p:nvSpPr>
          <p:cNvPr id="29775" name="Rectangle 79"/>
          <p:cNvSpPr>
            <a:spLocks noChangeArrowheads="1"/>
          </p:cNvSpPr>
          <p:nvPr/>
        </p:nvSpPr>
        <p:spPr bwMode="auto">
          <a:xfrm>
            <a:off x="1331913" y="1662113"/>
            <a:ext cx="18415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endParaRPr lang="en-GB">
              <a:latin typeface="Calibri" pitchFamily="34" charset="0"/>
            </a:endParaRPr>
          </a:p>
        </p:txBody>
      </p:sp>
      <p:sp>
        <p:nvSpPr>
          <p:cNvPr id="29777" name="Rectangle 81"/>
          <p:cNvSpPr>
            <a:spLocks noChangeArrowheads="1"/>
          </p:cNvSpPr>
          <p:nvPr/>
        </p:nvSpPr>
        <p:spPr bwMode="auto">
          <a:xfrm>
            <a:off x="1189038" y="1935163"/>
            <a:ext cx="2424112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9779" name="Rectangle 83"/>
          <p:cNvSpPr>
            <a:spLocks noChangeArrowheads="1"/>
          </p:cNvSpPr>
          <p:nvPr/>
        </p:nvSpPr>
        <p:spPr bwMode="auto">
          <a:xfrm>
            <a:off x="1189038" y="1935163"/>
            <a:ext cx="1966912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endParaRPr lang="en-GB">
              <a:latin typeface="Calibri" pitchFamily="34" charset="0"/>
            </a:endParaRPr>
          </a:p>
        </p:txBody>
      </p:sp>
      <p:sp>
        <p:nvSpPr>
          <p:cNvPr id="29781" name="Rectangle 85"/>
          <p:cNvSpPr>
            <a:spLocks noChangeArrowheads="1"/>
          </p:cNvSpPr>
          <p:nvPr/>
        </p:nvSpPr>
        <p:spPr bwMode="auto">
          <a:xfrm>
            <a:off x="1189038" y="1935163"/>
            <a:ext cx="2376487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endParaRPr lang="en-GB">
              <a:latin typeface="Calibri" pitchFamily="34" charset="0"/>
            </a:endParaRPr>
          </a:p>
        </p:txBody>
      </p:sp>
      <p:sp>
        <p:nvSpPr>
          <p:cNvPr id="29786" name="Rectangle 90"/>
          <p:cNvSpPr>
            <a:spLocks noChangeArrowheads="1"/>
          </p:cNvSpPr>
          <p:nvPr/>
        </p:nvSpPr>
        <p:spPr bwMode="auto">
          <a:xfrm>
            <a:off x="1189038" y="1935163"/>
            <a:ext cx="2376487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184150" y="0"/>
            <a:ext cx="7772400" cy="9366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l"/>
            <a:r>
              <a:rPr lang="en-GB" sz="2800">
                <a:solidFill>
                  <a:schemeClr val="bg1"/>
                </a:solidFill>
              </a:rPr>
              <a:t>Employer Partnerships:</a:t>
            </a:r>
          </a:p>
          <a:p>
            <a:pPr algn="l"/>
            <a:r>
              <a:rPr lang="en-GB" sz="2800">
                <a:solidFill>
                  <a:schemeClr val="bg1"/>
                </a:solidFill>
              </a:rPr>
              <a:t>Minimise Risk; Ensure Sustainability</a:t>
            </a:r>
            <a:endParaRPr lang="en-US" sz="2800">
              <a:solidFill>
                <a:schemeClr val="bg1"/>
              </a:solidFill>
            </a:endParaRPr>
          </a:p>
        </p:txBody>
      </p:sp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1700213"/>
            <a:ext cx="1439862" cy="850900"/>
          </a:xfrm>
          <a:prstGeom prst="rect">
            <a:avLst/>
          </a:prstGeom>
          <a:noFill/>
        </p:spPr>
      </p:pic>
      <p:pic>
        <p:nvPicPr>
          <p:cNvPr id="3072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27763" y="1844675"/>
            <a:ext cx="2305050" cy="703263"/>
          </a:xfrm>
          <a:prstGeom prst="rect">
            <a:avLst/>
          </a:prstGeom>
          <a:noFill/>
        </p:spPr>
      </p:pic>
      <p:pic>
        <p:nvPicPr>
          <p:cNvPr id="30725" name="Picture 5" descr="AREVA_log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76825" y="4149725"/>
            <a:ext cx="1439863" cy="868363"/>
          </a:xfrm>
          <a:prstGeom prst="rect">
            <a:avLst/>
          </a:prstGeom>
          <a:noFill/>
        </p:spPr>
      </p:pic>
      <p:pic>
        <p:nvPicPr>
          <p:cNvPr id="30726" name="Picture 6" descr="ed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43213" y="1484313"/>
            <a:ext cx="723900" cy="1190625"/>
          </a:xfrm>
          <a:prstGeom prst="rect">
            <a:avLst/>
          </a:prstGeom>
          <a:noFill/>
        </p:spPr>
      </p:pic>
      <p:pic>
        <p:nvPicPr>
          <p:cNvPr id="30727" name="Picture 7" descr="AMEC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87450" y="3213100"/>
            <a:ext cx="1371600" cy="666750"/>
          </a:xfrm>
          <a:prstGeom prst="rect">
            <a:avLst/>
          </a:prstGeom>
          <a:noFill/>
        </p:spPr>
      </p:pic>
      <p:pic>
        <p:nvPicPr>
          <p:cNvPr id="30728" name="Picture 8" descr="westlinghous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03575" y="5516563"/>
            <a:ext cx="2286000" cy="733425"/>
          </a:xfrm>
          <a:prstGeom prst="rect">
            <a:avLst/>
          </a:prstGeom>
          <a:noFill/>
        </p:spPr>
      </p:pic>
      <p:pic>
        <p:nvPicPr>
          <p:cNvPr id="30729" name="Picture 9" descr="babcok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95288" y="4149725"/>
            <a:ext cx="733425" cy="838200"/>
          </a:xfrm>
          <a:prstGeom prst="rect">
            <a:avLst/>
          </a:prstGeom>
          <a:noFill/>
        </p:spPr>
      </p:pic>
      <p:pic>
        <p:nvPicPr>
          <p:cNvPr id="30730" name="Picture 10" descr="doosan babcock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835150" y="4221163"/>
            <a:ext cx="2736850" cy="554037"/>
          </a:xfrm>
          <a:prstGeom prst="rect">
            <a:avLst/>
          </a:prstGeom>
          <a:noFill/>
        </p:spPr>
      </p:pic>
      <p:pic>
        <p:nvPicPr>
          <p:cNvPr id="30731" name="Picture 11" descr="NIA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187450" y="5300663"/>
            <a:ext cx="1008063" cy="774700"/>
          </a:xfrm>
          <a:prstGeom prst="rect">
            <a:avLst/>
          </a:prstGeom>
          <a:noFill/>
        </p:spPr>
      </p:pic>
      <p:pic>
        <p:nvPicPr>
          <p:cNvPr id="30732" name="Picture 12" descr="Nuvia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300788" y="5157788"/>
            <a:ext cx="1533525" cy="533400"/>
          </a:xfrm>
          <a:prstGeom prst="rect">
            <a:avLst/>
          </a:prstGeom>
          <a:noFill/>
        </p:spPr>
      </p:pic>
      <p:pic>
        <p:nvPicPr>
          <p:cNvPr id="30733" name="Picture 13" descr="rolls royce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011863" y="3284538"/>
            <a:ext cx="1914525" cy="438150"/>
          </a:xfrm>
          <a:prstGeom prst="rect">
            <a:avLst/>
          </a:prstGeom>
          <a:noFill/>
        </p:spPr>
      </p:pic>
      <p:pic>
        <p:nvPicPr>
          <p:cNvPr id="30734" name="Picture 14" descr="JohnDoyle_logo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4067175" y="2060575"/>
            <a:ext cx="1752600" cy="476250"/>
          </a:xfrm>
          <a:prstGeom prst="rect">
            <a:avLst/>
          </a:prstGeom>
          <a:noFill/>
        </p:spPr>
      </p:pic>
      <p:pic>
        <p:nvPicPr>
          <p:cNvPr id="30735" name="Picture 15" descr="Mace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3492500" y="3429000"/>
            <a:ext cx="1743075" cy="285750"/>
          </a:xfrm>
          <a:prstGeom prst="rect">
            <a:avLst/>
          </a:prstGeom>
          <a:noFill/>
        </p:spPr>
      </p:pic>
      <p:pic>
        <p:nvPicPr>
          <p:cNvPr id="30736" name="Picture 16" descr="atkins-logo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6877050" y="4221163"/>
            <a:ext cx="1866900" cy="393700"/>
          </a:xfrm>
          <a:prstGeom prst="rect">
            <a:avLst/>
          </a:prstGeom>
          <a:noFill/>
        </p:spPr>
      </p:pic>
      <p:sp>
        <p:nvSpPr>
          <p:cNvPr id="30737" name="Rectangle 17"/>
          <p:cNvSpPr>
            <a:spLocks noChangeArrowheads="1"/>
          </p:cNvSpPr>
          <p:nvPr/>
        </p:nvSpPr>
        <p:spPr bwMode="auto">
          <a:xfrm>
            <a:off x="1173163" y="903288"/>
            <a:ext cx="3076575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30738" name="Rectangle 18"/>
          <p:cNvSpPr>
            <a:spLocks noChangeArrowheads="1"/>
          </p:cNvSpPr>
          <p:nvPr/>
        </p:nvSpPr>
        <p:spPr bwMode="auto">
          <a:xfrm>
            <a:off x="1173163" y="903288"/>
            <a:ext cx="3690937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30739" name="Rectangle 19"/>
          <p:cNvSpPr>
            <a:spLocks noChangeArrowheads="1"/>
          </p:cNvSpPr>
          <p:nvPr/>
        </p:nvSpPr>
        <p:spPr bwMode="auto">
          <a:xfrm>
            <a:off x="1173163" y="903288"/>
            <a:ext cx="22987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30740" name="Rectangle 20"/>
          <p:cNvSpPr>
            <a:spLocks noChangeArrowheads="1"/>
          </p:cNvSpPr>
          <p:nvPr/>
        </p:nvSpPr>
        <p:spPr bwMode="auto">
          <a:xfrm>
            <a:off x="1173163" y="903288"/>
            <a:ext cx="188595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30741" name="Rectangle 21"/>
          <p:cNvSpPr>
            <a:spLocks noChangeArrowheads="1"/>
          </p:cNvSpPr>
          <p:nvPr/>
        </p:nvSpPr>
        <p:spPr bwMode="auto">
          <a:xfrm>
            <a:off x="1173163" y="903288"/>
            <a:ext cx="2582862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30742" name="Rectangle 22"/>
          <p:cNvSpPr>
            <a:spLocks noChangeArrowheads="1"/>
          </p:cNvSpPr>
          <p:nvPr/>
        </p:nvSpPr>
        <p:spPr bwMode="auto">
          <a:xfrm>
            <a:off x="1173163" y="903288"/>
            <a:ext cx="22987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30743" name="Rectangle 23"/>
          <p:cNvSpPr>
            <a:spLocks noChangeArrowheads="1"/>
          </p:cNvSpPr>
          <p:nvPr/>
        </p:nvSpPr>
        <p:spPr bwMode="auto">
          <a:xfrm>
            <a:off x="1173163" y="903288"/>
            <a:ext cx="188595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30744" name="Rectangle 24"/>
          <p:cNvSpPr>
            <a:spLocks noChangeArrowheads="1"/>
          </p:cNvSpPr>
          <p:nvPr/>
        </p:nvSpPr>
        <p:spPr bwMode="auto">
          <a:xfrm>
            <a:off x="1173163" y="903288"/>
            <a:ext cx="2582862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30745" name="Rectangle 25"/>
          <p:cNvSpPr>
            <a:spLocks noChangeArrowheads="1"/>
          </p:cNvSpPr>
          <p:nvPr/>
        </p:nvSpPr>
        <p:spPr bwMode="auto">
          <a:xfrm>
            <a:off x="1173163" y="903288"/>
            <a:ext cx="22987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30746" name="Rectangle 26"/>
          <p:cNvSpPr>
            <a:spLocks noChangeArrowheads="1"/>
          </p:cNvSpPr>
          <p:nvPr/>
        </p:nvSpPr>
        <p:spPr bwMode="auto">
          <a:xfrm>
            <a:off x="1173163" y="903288"/>
            <a:ext cx="188595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30747" name="Rectangle 27"/>
          <p:cNvSpPr>
            <a:spLocks noChangeArrowheads="1"/>
          </p:cNvSpPr>
          <p:nvPr/>
        </p:nvSpPr>
        <p:spPr bwMode="auto">
          <a:xfrm>
            <a:off x="1173163" y="903288"/>
            <a:ext cx="2582862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30748" name="Rectangle 28"/>
          <p:cNvSpPr>
            <a:spLocks noChangeArrowheads="1"/>
          </p:cNvSpPr>
          <p:nvPr/>
        </p:nvSpPr>
        <p:spPr bwMode="auto">
          <a:xfrm>
            <a:off x="1173163" y="903288"/>
            <a:ext cx="22987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30749" name="Rectangle 29"/>
          <p:cNvSpPr>
            <a:spLocks noChangeArrowheads="1"/>
          </p:cNvSpPr>
          <p:nvPr/>
        </p:nvSpPr>
        <p:spPr bwMode="auto">
          <a:xfrm>
            <a:off x="1173163" y="903288"/>
            <a:ext cx="188595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30750" name="Rectangle 30"/>
          <p:cNvSpPr>
            <a:spLocks noChangeArrowheads="1"/>
          </p:cNvSpPr>
          <p:nvPr/>
        </p:nvSpPr>
        <p:spPr bwMode="auto">
          <a:xfrm>
            <a:off x="1173163" y="903288"/>
            <a:ext cx="2582862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184150" y="0"/>
            <a:ext cx="7772400" cy="9366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l"/>
            <a:r>
              <a:rPr lang="en-GB" sz="2800">
                <a:solidFill>
                  <a:schemeClr val="bg1"/>
                </a:solidFill>
              </a:rPr>
              <a:t>Nuclear Island: Critical Success Factors</a:t>
            </a:r>
            <a:endParaRPr lang="en-US" sz="2800">
              <a:solidFill>
                <a:schemeClr val="bg1"/>
              </a:solidFill>
            </a:endParaRPr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539750" y="1341438"/>
            <a:ext cx="3240088" cy="1778000"/>
          </a:xfrm>
          <a:prstGeom prst="rect">
            <a:avLst/>
          </a:prstGeom>
          <a:solidFill>
            <a:schemeClr val="accent1">
              <a:alpha val="30000"/>
            </a:schemeClr>
          </a:solidFill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 algn="l">
              <a:spcBef>
                <a:spcPct val="50000"/>
              </a:spcBef>
            </a:pPr>
            <a:r>
              <a:rPr lang="en-GB" sz="2000">
                <a:solidFill>
                  <a:schemeClr val="accent1"/>
                </a:solidFill>
              </a:rPr>
              <a:t>Clarity on Skills</a:t>
            </a:r>
          </a:p>
          <a:p>
            <a:pPr marL="342900" indent="-342900" algn="l">
              <a:spcBef>
                <a:spcPct val="50000"/>
              </a:spcBef>
              <a:buFontTx/>
              <a:buChar char="•"/>
            </a:pPr>
            <a:r>
              <a:rPr lang="en-GB" sz="2000">
                <a:solidFill>
                  <a:schemeClr val="accent1"/>
                </a:solidFill>
              </a:rPr>
              <a:t> Need identified</a:t>
            </a:r>
          </a:p>
          <a:p>
            <a:pPr marL="342900" indent="-342900" algn="l">
              <a:spcBef>
                <a:spcPct val="50000"/>
              </a:spcBef>
              <a:buFontTx/>
              <a:buChar char="•"/>
            </a:pPr>
            <a:r>
              <a:rPr lang="en-GB" sz="2000">
                <a:solidFill>
                  <a:schemeClr val="accent1"/>
                </a:solidFill>
              </a:rPr>
              <a:t> Solution identified</a:t>
            </a:r>
          </a:p>
          <a:p>
            <a:pPr marL="342900" indent="-342900" algn="l">
              <a:spcBef>
                <a:spcPct val="50000"/>
              </a:spcBef>
              <a:buFontTx/>
              <a:buChar char="•"/>
            </a:pPr>
            <a:r>
              <a:rPr lang="en-GB" sz="2000">
                <a:solidFill>
                  <a:schemeClr val="accent1"/>
                </a:solidFill>
              </a:rPr>
              <a:t> Fast turnaround</a:t>
            </a:r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179388" y="3284538"/>
            <a:ext cx="3887787" cy="3149600"/>
          </a:xfrm>
          <a:prstGeom prst="rect">
            <a:avLst/>
          </a:prstGeom>
          <a:solidFill>
            <a:schemeClr val="accent1">
              <a:alpha val="30000"/>
            </a:schemeClr>
          </a:solidFill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 algn="l">
              <a:spcBef>
                <a:spcPct val="50000"/>
              </a:spcBef>
            </a:pPr>
            <a:r>
              <a:rPr lang="en-GB" sz="2000">
                <a:solidFill>
                  <a:schemeClr val="accent1"/>
                </a:solidFill>
              </a:rPr>
              <a:t>Partnerships</a:t>
            </a:r>
          </a:p>
          <a:p>
            <a:pPr marL="342900" indent="-342900" algn="l">
              <a:spcBef>
                <a:spcPct val="50000"/>
              </a:spcBef>
              <a:buFontTx/>
              <a:buChar char="•"/>
            </a:pPr>
            <a:r>
              <a:rPr lang="en-GB" sz="2000">
                <a:solidFill>
                  <a:schemeClr val="accent1"/>
                </a:solidFill>
              </a:rPr>
              <a:t>Built on existing relationships</a:t>
            </a:r>
          </a:p>
          <a:p>
            <a:pPr marL="342900" indent="-342900" algn="l">
              <a:spcBef>
                <a:spcPct val="50000"/>
              </a:spcBef>
              <a:buFontTx/>
              <a:buChar char="•"/>
            </a:pPr>
            <a:r>
              <a:rPr lang="en-GB" sz="2000">
                <a:solidFill>
                  <a:schemeClr val="accent1"/>
                </a:solidFill>
              </a:rPr>
              <a:t>Communication</a:t>
            </a:r>
          </a:p>
          <a:p>
            <a:pPr marL="342900" indent="-342900" algn="l">
              <a:spcBef>
                <a:spcPct val="50000"/>
              </a:spcBef>
              <a:buFontTx/>
              <a:buChar char="•"/>
            </a:pPr>
            <a:r>
              <a:rPr lang="en-GB" sz="2000">
                <a:solidFill>
                  <a:schemeClr val="accent1"/>
                </a:solidFill>
              </a:rPr>
              <a:t>Expectation Management</a:t>
            </a:r>
          </a:p>
          <a:p>
            <a:pPr marL="342900" indent="-342900" algn="l">
              <a:spcBef>
                <a:spcPct val="50000"/>
              </a:spcBef>
              <a:buFontTx/>
              <a:buChar char="•"/>
            </a:pPr>
            <a:r>
              <a:rPr lang="en-GB" sz="2000">
                <a:solidFill>
                  <a:schemeClr val="accent1"/>
                </a:solidFill>
              </a:rPr>
              <a:t>Clear Deliverables</a:t>
            </a:r>
          </a:p>
          <a:p>
            <a:pPr marL="342900" indent="-342900" algn="l">
              <a:spcBef>
                <a:spcPct val="50000"/>
              </a:spcBef>
              <a:buFontTx/>
              <a:buChar char="•"/>
            </a:pPr>
            <a:r>
              <a:rPr lang="en-GB" sz="2000">
                <a:solidFill>
                  <a:schemeClr val="accent1"/>
                </a:solidFill>
              </a:rPr>
              <a:t>Sustainability</a:t>
            </a:r>
          </a:p>
          <a:p>
            <a:pPr marL="342900" indent="-342900" algn="l">
              <a:spcBef>
                <a:spcPct val="50000"/>
              </a:spcBef>
              <a:buFontTx/>
              <a:buChar char="•"/>
            </a:pPr>
            <a:r>
              <a:rPr lang="en-GB" sz="2000">
                <a:solidFill>
                  <a:schemeClr val="accent1"/>
                </a:solidFill>
              </a:rPr>
              <a:t>Risks Reduced</a:t>
            </a:r>
          </a:p>
        </p:txBody>
      </p:sp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4356100" y="1436688"/>
            <a:ext cx="4608513" cy="4368800"/>
          </a:xfrm>
          <a:prstGeom prst="rect">
            <a:avLst/>
          </a:prstGeom>
          <a:solidFill>
            <a:schemeClr val="accent1">
              <a:alpha val="30000"/>
            </a:schemeClr>
          </a:solidFill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 algn="l">
              <a:spcBef>
                <a:spcPct val="50000"/>
              </a:spcBef>
            </a:pPr>
            <a:r>
              <a:rPr lang="en-GB" sz="2000">
                <a:solidFill>
                  <a:schemeClr val="accent1"/>
                </a:solidFill>
              </a:rPr>
              <a:t>Funding</a:t>
            </a:r>
          </a:p>
          <a:p>
            <a:pPr marL="342900" indent="-342900" algn="l">
              <a:spcBef>
                <a:spcPct val="50000"/>
              </a:spcBef>
              <a:buFontTx/>
              <a:buChar char="•"/>
            </a:pPr>
            <a:r>
              <a:rPr lang="en-GB" sz="2000">
                <a:solidFill>
                  <a:schemeClr val="accent1"/>
                </a:solidFill>
              </a:rPr>
              <a:t>Clear Skills Need</a:t>
            </a:r>
          </a:p>
          <a:p>
            <a:pPr marL="342900" indent="-342900" algn="l">
              <a:spcBef>
                <a:spcPct val="50000"/>
              </a:spcBef>
              <a:buFontTx/>
              <a:buChar char="•"/>
            </a:pPr>
            <a:r>
              <a:rPr lang="en-GB" sz="2000">
                <a:solidFill>
                  <a:schemeClr val="accent1"/>
                </a:solidFill>
              </a:rPr>
              <a:t>Best practice transferred</a:t>
            </a:r>
          </a:p>
          <a:p>
            <a:pPr marL="342900" indent="-342900" algn="l">
              <a:spcBef>
                <a:spcPct val="50000"/>
              </a:spcBef>
              <a:buFontTx/>
              <a:buChar char="•"/>
            </a:pPr>
            <a:r>
              <a:rPr lang="en-GB" sz="2000">
                <a:solidFill>
                  <a:schemeClr val="accent1"/>
                </a:solidFill>
              </a:rPr>
              <a:t>Project Phased and Progression Communicated</a:t>
            </a:r>
          </a:p>
          <a:p>
            <a:pPr marL="342900" indent="-342900" algn="l">
              <a:spcBef>
                <a:spcPct val="50000"/>
              </a:spcBef>
              <a:buFontTx/>
              <a:buChar char="•"/>
            </a:pPr>
            <a:r>
              <a:rPr lang="en-GB" sz="2000">
                <a:solidFill>
                  <a:schemeClr val="accent1"/>
                </a:solidFill>
              </a:rPr>
              <a:t>Clear Deliverables and Timescales</a:t>
            </a:r>
          </a:p>
          <a:p>
            <a:pPr marL="342900" indent="-342900" algn="l">
              <a:spcBef>
                <a:spcPct val="50000"/>
              </a:spcBef>
              <a:buFontTx/>
              <a:buChar char="•"/>
            </a:pPr>
            <a:r>
              <a:rPr lang="en-GB" sz="2000">
                <a:solidFill>
                  <a:schemeClr val="accent1"/>
                </a:solidFill>
              </a:rPr>
              <a:t>Relationships for Sustainability</a:t>
            </a:r>
          </a:p>
          <a:p>
            <a:pPr marL="342900" indent="-342900" algn="l">
              <a:spcBef>
                <a:spcPct val="50000"/>
              </a:spcBef>
              <a:buFontTx/>
              <a:buChar char="•"/>
            </a:pPr>
            <a:r>
              <a:rPr lang="en-GB" sz="2000">
                <a:solidFill>
                  <a:schemeClr val="accent1"/>
                </a:solidFill>
              </a:rPr>
              <a:t>Shared Risk </a:t>
            </a:r>
          </a:p>
          <a:p>
            <a:pPr marL="342900" indent="-342900" algn="l">
              <a:spcBef>
                <a:spcPct val="50000"/>
              </a:spcBef>
              <a:buFontTx/>
              <a:buChar char="•"/>
            </a:pPr>
            <a:r>
              <a:rPr lang="en-GB" sz="2000">
                <a:solidFill>
                  <a:schemeClr val="accent1"/>
                </a:solidFill>
              </a:rPr>
              <a:t>Resource for the Future</a:t>
            </a:r>
          </a:p>
          <a:p>
            <a:pPr marL="342900" indent="-342900" algn="l">
              <a:spcBef>
                <a:spcPct val="50000"/>
              </a:spcBef>
              <a:buFontTx/>
              <a:buChar char="•"/>
            </a:pPr>
            <a:r>
              <a:rPr lang="en-GB" sz="2000" b="1">
                <a:solidFill>
                  <a:schemeClr val="accent1"/>
                </a:solidFill>
              </a:rPr>
              <a:t>Value for Money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animBg="1"/>
      <p:bldP spid="28678" grpId="0" animBg="1"/>
      <p:bldP spid="2867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184150" y="0"/>
            <a:ext cx="7772400" cy="9366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l"/>
            <a:r>
              <a:rPr lang="en-GB" sz="2800">
                <a:solidFill>
                  <a:schemeClr val="bg1"/>
                </a:solidFill>
              </a:rPr>
              <a:t>More Information</a:t>
            </a:r>
            <a:endParaRPr lang="en-US" sz="2800">
              <a:solidFill>
                <a:schemeClr val="bg1"/>
              </a:solidFill>
            </a:endParaRPr>
          </a:p>
        </p:txBody>
      </p:sp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468313" y="5229225"/>
            <a:ext cx="8088312" cy="457200"/>
          </a:xfrm>
          <a:prstGeom prst="rect">
            <a:avLst/>
          </a:prstGeom>
          <a:solidFill>
            <a:schemeClr val="accent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2400" b="1">
                <a:solidFill>
                  <a:schemeClr val="bg1"/>
                </a:solidFill>
              </a:rPr>
              <a:t>www.cogent-ssc.com/Higher_level_skills/ni_index.php</a:t>
            </a:r>
          </a:p>
        </p:txBody>
      </p:sp>
      <p:sp>
        <p:nvSpPr>
          <p:cNvPr id="31750" name="Rectangle 6"/>
          <p:cNvSpPr>
            <a:spLocks noChangeArrowheads="1"/>
          </p:cNvSpPr>
          <p:nvPr/>
        </p:nvSpPr>
        <p:spPr bwMode="auto">
          <a:xfrm>
            <a:off x="539750" y="5516563"/>
            <a:ext cx="6286500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GB" b="1">
              <a:solidFill>
                <a:schemeClr val="accent1"/>
              </a:solidFill>
            </a:endParaRPr>
          </a:p>
          <a:p>
            <a:r>
              <a:rPr lang="en-GB" b="1">
                <a:solidFill>
                  <a:schemeClr val="accent1"/>
                </a:solidFill>
              </a:rPr>
              <a:t>Caroline Sudworth: </a:t>
            </a:r>
            <a:r>
              <a:rPr lang="en-GB" b="1">
                <a:solidFill>
                  <a:schemeClr val="accent1"/>
                </a:solidFill>
                <a:hlinkClick r:id="rId2"/>
              </a:rPr>
              <a:t>caroline.sudworth@cogent-ssc.com</a:t>
            </a:r>
            <a:endParaRPr lang="en-GB" b="1">
              <a:solidFill>
                <a:schemeClr val="accent1"/>
              </a:solidFill>
            </a:endParaRPr>
          </a:p>
        </p:txBody>
      </p:sp>
      <p:pic>
        <p:nvPicPr>
          <p:cNvPr id="31751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341438"/>
            <a:ext cx="2620962" cy="37052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31754" name="Picture 1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16238" y="1773238"/>
            <a:ext cx="2808287" cy="24971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31755" name="Picture 1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95963" y="3141663"/>
            <a:ext cx="3095625" cy="19240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31756" name="Picture 1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95963" y="2708275"/>
            <a:ext cx="2079625" cy="3683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31757" name="Picture 1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916238" y="1412875"/>
            <a:ext cx="2079625" cy="3683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357</TotalTime>
  <Words>255</Words>
  <Application>Microsoft Office PowerPoint</Application>
  <PresentationFormat>On-screen Show (4:3)</PresentationFormat>
  <Paragraphs>90</Paragraphs>
  <Slides>13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2</vt:i4>
      </vt:variant>
      <vt:variant>
        <vt:lpstr>Design Template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Calibri</vt:lpstr>
      <vt:lpstr>Arial</vt:lpstr>
      <vt:lpstr>Office Theme</vt:lpstr>
      <vt:lpstr>Bitmap Image</vt:lpstr>
      <vt:lpstr>Nuclear Island: Securing Funding for STEM Projects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Company>Dimension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Area</dc:title>
  <dc:creator>Mike</dc:creator>
  <cp:lastModifiedBy>caroline.sudworth</cp:lastModifiedBy>
  <cp:revision>34</cp:revision>
  <dcterms:created xsi:type="dcterms:W3CDTF">2011-02-18T15:00:35Z</dcterms:created>
  <dcterms:modified xsi:type="dcterms:W3CDTF">2011-06-13T15:34:26Z</dcterms:modified>
</cp:coreProperties>
</file>