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76" r:id="rId1"/>
  </p:sldMasterIdLst>
  <p:notesMasterIdLst>
    <p:notesMasterId r:id="rId15"/>
  </p:notesMasterIdLst>
  <p:handoutMasterIdLst>
    <p:handoutMasterId r:id="rId16"/>
  </p:handoutMasterIdLst>
  <p:sldIdLst>
    <p:sldId id="349" r:id="rId2"/>
    <p:sldId id="365" r:id="rId3"/>
    <p:sldId id="409" r:id="rId4"/>
    <p:sldId id="401" r:id="rId5"/>
    <p:sldId id="403" r:id="rId6"/>
    <p:sldId id="415" r:id="rId7"/>
    <p:sldId id="416" r:id="rId8"/>
    <p:sldId id="412" r:id="rId9"/>
    <p:sldId id="410" r:id="rId10"/>
    <p:sldId id="404" r:id="rId11"/>
    <p:sldId id="406" r:id="rId12"/>
    <p:sldId id="405" r:id="rId13"/>
    <p:sldId id="413" r:id="rId14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A370"/>
    <a:srgbClr val="917B69"/>
    <a:srgbClr val="7F7F7F"/>
    <a:srgbClr val="A59283"/>
    <a:srgbClr val="615953"/>
    <a:srgbClr val="F9F3E7"/>
    <a:srgbClr val="EFECEB"/>
    <a:srgbClr val="F2EFEE"/>
    <a:srgbClr val="E8E8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26" autoAdjust="0"/>
    <p:restoredTop sz="48471" autoAdjust="0"/>
  </p:normalViewPr>
  <p:slideViewPr>
    <p:cSldViewPr snapToGrid="0">
      <p:cViewPr varScale="1">
        <p:scale>
          <a:sx n="110" d="100"/>
          <a:sy n="110" d="100"/>
        </p:scale>
        <p:origin x="-1104" y="-84"/>
      </p:cViewPr>
      <p:guideLst>
        <p:guide orient="horz" pos="4083"/>
        <p:guide orient="horz" pos="3963"/>
        <p:guide orient="horz" pos="852"/>
        <p:guide pos="343"/>
        <p:guide pos="5378"/>
        <p:guide pos="965"/>
        <p:guide pos="410"/>
      </p:guideLst>
    </p:cSldViewPr>
  </p:slideViewPr>
  <p:notesTextViewPr>
    <p:cViewPr>
      <p:scale>
        <a:sx n="100" d="100"/>
        <a:sy n="100" d="100"/>
      </p:scale>
      <p:origin x="0" y="54"/>
    </p:cViewPr>
  </p:notesTextViewPr>
  <p:notesViewPr>
    <p:cSldViewPr snapToGrid="0">
      <p:cViewPr varScale="1">
        <p:scale>
          <a:sx n="81" d="100"/>
          <a:sy n="81" d="100"/>
        </p:scale>
        <p:origin x="-3114" y="-108"/>
      </p:cViewPr>
      <p:guideLst>
        <p:guide orient="horz" pos="2928"/>
        <p:guide pos="2208"/>
      </p:guideLst>
    </p:cSldViewPr>
  </p:notes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59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59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59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4F278CE-4F29-4C0C-8549-B3BF430AA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smtClean="0"/>
            </a:lvl1pPr>
          </a:lstStyle>
          <a:p>
            <a:pPr>
              <a:defRPr/>
            </a:pPr>
            <a:fld id="{13D50BE3-7B63-4F74-A846-78120FB61B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5000"/>
      </a:lnSpc>
      <a:spcBef>
        <a:spcPct val="6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114300" indent="-112713" algn="l" rtl="0" eaLnBrk="0" fontAlgn="base" hangingPunct="0">
      <a:lnSpc>
        <a:spcPct val="95000"/>
      </a:lnSpc>
      <a:spcBef>
        <a:spcPct val="40000"/>
      </a:spcBef>
      <a:spcAft>
        <a:spcPct val="0"/>
      </a:spcAft>
      <a:buChar char="•"/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347663" indent="-119063" algn="l" rtl="0" eaLnBrk="0" fontAlgn="base" hangingPunct="0">
      <a:lnSpc>
        <a:spcPct val="95000"/>
      </a:lnSpc>
      <a:spcBef>
        <a:spcPct val="20000"/>
      </a:spcBef>
      <a:spcAft>
        <a:spcPct val="0"/>
      </a:spcAft>
      <a:buChar char="•"/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566738" indent="-104775" algn="l" rtl="0" eaLnBrk="0" fontAlgn="base" hangingPunct="0">
      <a:lnSpc>
        <a:spcPct val="95000"/>
      </a:lnSpc>
      <a:spcBef>
        <a:spcPct val="20000"/>
      </a:spcBef>
      <a:spcAft>
        <a:spcPct val="0"/>
      </a:spcAft>
      <a:buChar char="•"/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798513" indent="-117475" algn="l" rtl="0" eaLnBrk="0" fontAlgn="base" hangingPunct="0">
      <a:lnSpc>
        <a:spcPct val="95000"/>
      </a:lnSpc>
      <a:spcBef>
        <a:spcPct val="20000"/>
      </a:spcBef>
      <a:spcAft>
        <a:spcPct val="0"/>
      </a:spcAft>
      <a:buChar char="•"/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D36596-D14A-479C-B247-A3B9EA81442E}" type="slidenum">
              <a:rPr lang="en-US"/>
              <a:pPr/>
              <a:t>1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EFF2FC-9CE5-4E29-A629-9EF01A272863}" type="slidenum">
              <a:rPr lang="en-US"/>
              <a:pPr/>
              <a:t>2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33CBAC90-AC73-428F-A861-8122C95DE4F0}" type="datetime1">
              <a:rPr lang="en-US"/>
              <a:pPr/>
              <a:t>10/13/2010</a:t>
            </a:fld>
            <a:endParaRPr lang="en-US"/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10D28A-6404-4479-AC6B-C5FDF8708A27}" type="slidenum">
              <a:rPr lang="en-US"/>
              <a:pPr/>
              <a:t>8</a:t>
            </a:fld>
            <a:endParaRPr lang="en-US"/>
          </a:p>
        </p:txBody>
      </p:sp>
      <p:sp>
        <p:nvSpPr>
          <p:cNvPr id="52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9788" cy="3486150"/>
          </a:xfrm>
          <a:ln/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6467" y="4417017"/>
            <a:ext cx="5137467" cy="4182116"/>
          </a:xfrm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9BB263-41B6-4AFB-B063-603ED28ED760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39939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68" tIns="46585" rIns="93168" bIns="46585" anchor="b"/>
          <a:lstStyle/>
          <a:p>
            <a:pPr algn="r" defTabSz="931863"/>
            <a:fld id="{82F88B10-6618-4FC0-8945-D9D216D4BE61}" type="slidenum">
              <a:rPr lang="en-US" sz="1200"/>
              <a:pPr algn="r" defTabSz="931863"/>
              <a:t>9</a:t>
            </a:fld>
            <a:endParaRPr lang="en-US" sz="1200"/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3168" tIns="46585" rIns="93168" bIns="46585"/>
          <a:lstStyle/>
          <a:p>
            <a:pPr eaLnBrk="1" hangingPunct="1">
              <a:lnSpc>
                <a:spcPct val="85000"/>
              </a:lnSpc>
            </a:pPr>
            <a:endParaRPr lang="en-US" dirty="0" smtClean="0"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D50BE3-7B63-4F74-A846-78120FB61B9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viderColorBox"/>
          <p:cNvSpPr>
            <a:spLocks noChangeArrowheads="1"/>
          </p:cNvSpPr>
          <p:nvPr/>
        </p:nvSpPr>
        <p:spPr bwMode="auto">
          <a:xfrm>
            <a:off x="0" y="1128713"/>
            <a:ext cx="1497013" cy="2286000"/>
          </a:xfrm>
          <a:prstGeom prst="rect">
            <a:avLst/>
          </a:prstGeom>
          <a:solidFill>
            <a:srgbClr val="923222"/>
          </a:soli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CH"/>
          </a:p>
        </p:txBody>
      </p:sp>
      <p:pic>
        <p:nvPicPr>
          <p:cNvPr id="6" name="Picture 8" descr="NVS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463" y="5702300"/>
            <a:ext cx="22098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299" name="Rectangle 3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419225" y="4221163"/>
            <a:ext cx="7410450" cy="1429829"/>
          </a:xfrm>
        </p:spPr>
        <p:txBody>
          <a:bodyPr>
            <a:noAutofit/>
          </a:bodyPr>
          <a:lstStyle>
            <a:lvl1pPr marL="0" indent="0" eaLnBrk="0" hangingPunct="0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  <a:defRPr sz="2000">
                <a:solidFill>
                  <a:schemeClr val="accent5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23300" name="Rectangle 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412875" y="3573463"/>
            <a:ext cx="7413625" cy="535531"/>
          </a:xfrm>
        </p:spPr>
        <p:txBody>
          <a:bodyPr wrap="none" anchor="t">
            <a:noAutofit/>
          </a:bodyPr>
          <a:lstStyle>
            <a:lvl1pPr>
              <a:lnSpc>
                <a:spcPct val="90000"/>
              </a:lnSpc>
              <a:spcBef>
                <a:spcPct val="40000"/>
              </a:spcBef>
              <a:defRPr sz="3200">
                <a:solidFill>
                  <a:schemeClr val="accent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7" name="Logo" descr="NV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75" y="5703888"/>
            <a:ext cx="2209800" cy="774700"/>
          </a:xfrm>
          <a:prstGeom prst="rect">
            <a:avLst/>
          </a:prstGeom>
          <a:noFill/>
        </p:spPr>
      </p:pic>
      <p:pic>
        <p:nvPicPr>
          <p:cNvPr id="8" name="Logo" descr="NVS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75" y="5703888"/>
            <a:ext cx="2209800" cy="774700"/>
          </a:xfrm>
          <a:prstGeom prst="rect">
            <a:avLst/>
          </a:prstGeom>
          <a:noFill/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7F7F7F"/>
                </a:solidFill>
              </a:defRPr>
            </a:lvl1pPr>
          </a:lstStyle>
          <a:p>
            <a:r>
              <a:rPr lang="en-US" dirty="0" smtClean="0"/>
              <a:t>| Science Apprenticeships| Emma Budd| 18-Oct-2010 |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7F7F7F"/>
                </a:solidFill>
              </a:defRPr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7050" y="1346200"/>
            <a:ext cx="4160838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0289" y="1346200"/>
            <a:ext cx="3998912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527051" y="1346200"/>
            <a:ext cx="2667371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6170308" y="1346200"/>
            <a:ext cx="2676809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2"/>
          </p:nvPr>
        </p:nvSpPr>
        <p:spPr>
          <a:xfrm>
            <a:off x="3339524" y="1357911"/>
            <a:ext cx="2667371" cy="49333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dirty="0" smtClean="0"/>
              <a:t>| Science Apprenticeships at Novartis| Emma Budd| 18-Oct-2010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527051" y="1346200"/>
            <a:ext cx="2667371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6170308" y="1346200"/>
            <a:ext cx="2676809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2"/>
          </p:nvPr>
        </p:nvSpPr>
        <p:spPr>
          <a:xfrm>
            <a:off x="3339524" y="1357911"/>
            <a:ext cx="2667371" cy="49333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527051" y="1346200"/>
            <a:ext cx="2667371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de-CH" dirty="0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6170308" y="1346200"/>
            <a:ext cx="2676809" cy="4945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de-CH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2"/>
          </p:nvPr>
        </p:nvSpPr>
        <p:spPr>
          <a:xfrm>
            <a:off x="3339524" y="1357911"/>
            <a:ext cx="2667371" cy="49333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de-CH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ChangeArrowheads="1"/>
          </p:cNvSpPr>
          <p:nvPr/>
        </p:nvSpPr>
        <p:spPr bwMode="gray">
          <a:xfrm>
            <a:off x="0" y="1125538"/>
            <a:ext cx="9140825" cy="63500"/>
          </a:xfrm>
          <a:prstGeom prst="rect">
            <a:avLst/>
          </a:prstGeom>
          <a:solidFill>
            <a:srgbClr val="6A5540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C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539750" y="614363"/>
            <a:ext cx="828992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527051" y="1346200"/>
            <a:ext cx="831215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pic>
        <p:nvPicPr>
          <p:cNvPr id="1029" name="Logo" descr="NVS RGB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72338" y="6343650"/>
            <a:ext cx="12922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7248" y="6403150"/>
            <a:ext cx="6477000" cy="2508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7F7F7F"/>
                </a:solidFill>
              </a:defRPr>
            </a:lvl1pPr>
          </a:lstStyle>
          <a:p>
            <a:r>
              <a:rPr lang="en-US" dirty="0" smtClean="0"/>
              <a:t>| Science Apprenticeships at Novartis| Emma Budd| 18-Oct-2010 |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8116" y="6403150"/>
            <a:ext cx="400035" cy="247031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rgbClr val="7F7F7F"/>
                </a:solidFill>
              </a:defRPr>
            </a:lvl1pPr>
          </a:lstStyle>
          <a:p>
            <a:fld id="{E66AA3EA-0569-43EF-BBA3-83FDB109D582}" type="slidenum">
              <a:rPr lang="en-US" smtClean="0"/>
              <a:pPr/>
              <a:t>‹#›</a:t>
            </a:fld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68" r:id="rId8"/>
  </p:sldLayoutIdLst>
  <p:transition/>
  <p:hf hdr="0" dt="0"/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accent4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>
          <a:solidFill>
            <a:schemeClr val="folHlink"/>
          </a:solidFill>
          <a:latin typeface="Arial" charset="0"/>
        </a:defRPr>
      </a:lvl9pPr>
    </p:titleStyle>
    <p:bodyStyle>
      <a:lvl1pPr marL="233363" indent="-233363" algn="l" rtl="0" eaLnBrk="1" fontAlgn="base" hangingPunct="1">
        <a:lnSpc>
          <a:spcPct val="95000"/>
        </a:lnSpc>
        <a:spcBef>
          <a:spcPct val="75000"/>
        </a:spcBef>
        <a:spcAft>
          <a:spcPct val="0"/>
        </a:spcAft>
        <a:buClr>
          <a:schemeClr val="accent1"/>
        </a:buClr>
        <a:buSzPct val="110000"/>
        <a:buFont typeface="Wingdings" pitchFamily="2" charset="2"/>
        <a:buChar char="§"/>
        <a:defRPr sz="2400">
          <a:solidFill>
            <a:schemeClr val="accent6"/>
          </a:solidFill>
          <a:latin typeface="+mn-lt"/>
          <a:ea typeface="+mn-ea"/>
          <a:cs typeface="+mn-cs"/>
        </a:defRPr>
      </a:lvl1pPr>
      <a:lvl2pPr marL="398463" indent="-163513" algn="l" rtl="0" eaLnBrk="1" fontAlgn="base" hangingPunct="1">
        <a:lnSpc>
          <a:spcPct val="95000"/>
        </a:lnSpc>
        <a:spcBef>
          <a:spcPct val="40000"/>
        </a:spcBef>
        <a:spcAft>
          <a:spcPct val="0"/>
        </a:spcAft>
        <a:buClr>
          <a:srgbClr val="917B69"/>
        </a:buClr>
        <a:buFont typeface="Arial" charset="0"/>
        <a:buChar char="•"/>
        <a:defRPr sz="2000">
          <a:solidFill>
            <a:schemeClr val="accent6"/>
          </a:solidFill>
          <a:latin typeface="+mn-lt"/>
        </a:defRPr>
      </a:lvl2pPr>
      <a:lvl3pPr marL="577850" indent="-177800" algn="l" rtl="0" eaLnBrk="1" fontAlgn="base" hangingPunct="1">
        <a:lnSpc>
          <a:spcPct val="95000"/>
        </a:lnSpc>
        <a:spcBef>
          <a:spcPct val="30000"/>
        </a:spcBef>
        <a:spcAft>
          <a:spcPct val="0"/>
        </a:spcAft>
        <a:buClrTx/>
        <a:buFont typeface="Arial" charset="0"/>
        <a:buChar char="-"/>
        <a:defRPr>
          <a:solidFill>
            <a:schemeClr val="accent6"/>
          </a:solidFill>
          <a:latin typeface="+mn-lt"/>
        </a:defRPr>
      </a:lvl3pPr>
      <a:lvl4pPr marL="752475" indent="-173038" algn="l" rtl="0" eaLnBrk="1" fontAlgn="base" hangingPunct="1">
        <a:lnSpc>
          <a:spcPct val="95000"/>
        </a:lnSpc>
        <a:spcBef>
          <a:spcPct val="20000"/>
        </a:spcBef>
        <a:spcAft>
          <a:spcPct val="0"/>
        </a:spcAft>
        <a:buClrTx/>
        <a:buFont typeface="Arial" charset="0"/>
        <a:buChar char="•"/>
        <a:defRPr sz="1600">
          <a:solidFill>
            <a:schemeClr val="accent6"/>
          </a:solidFill>
          <a:latin typeface="+mn-lt"/>
        </a:defRPr>
      </a:lvl4pPr>
      <a:lvl5pPr marL="917575" indent="-163513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accent6"/>
          </a:solidFill>
          <a:latin typeface="+mn-lt"/>
        </a:defRPr>
      </a:lvl5pPr>
      <a:lvl6pPr marL="1374775" indent="-163513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1831975" indent="-163513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2289175" indent="-163513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2746375" indent="-163513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viderColorBox"/>
          <p:cNvSpPr>
            <a:spLocks noChangeArrowheads="1"/>
          </p:cNvSpPr>
          <p:nvPr/>
        </p:nvSpPr>
        <p:spPr bwMode="auto">
          <a:xfrm>
            <a:off x="0" y="1128713"/>
            <a:ext cx="1497013" cy="2286000"/>
          </a:xfrm>
          <a:prstGeom prst="rect">
            <a:avLst/>
          </a:prstGeom>
          <a:solidFill>
            <a:srgbClr val="923222"/>
          </a:solidFill>
          <a:ln w="1270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de-CH" dirty="0"/>
          </a:p>
        </p:txBody>
      </p:sp>
      <p:sp>
        <p:nvSpPr>
          <p:cNvPr id="3076" name="Rectangle 34"/>
          <p:cNvSpPr>
            <a:spLocks noGrp="1" noChangeArrowheads="1"/>
          </p:cNvSpPr>
          <p:nvPr>
            <p:ph type="subTitle"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 - The Science Apprenticeship Scheme at Novartis</a:t>
            </a:r>
          </a:p>
          <a:p>
            <a:endParaRPr lang="en-GB" dirty="0" smtClean="0"/>
          </a:p>
          <a:p>
            <a:r>
              <a:rPr lang="en-GB" dirty="0" smtClean="0"/>
              <a:t>Emma Budd</a:t>
            </a:r>
          </a:p>
          <a:p>
            <a:r>
              <a:rPr lang="en-GB" dirty="0" smtClean="0"/>
              <a:t>18</a:t>
            </a:r>
            <a:r>
              <a:rPr lang="en-GB" baseline="30000" dirty="0" smtClean="0"/>
              <a:t>th</a:t>
            </a:r>
            <a:r>
              <a:rPr lang="en-GB" dirty="0" smtClean="0"/>
              <a:t> October 2010</a:t>
            </a:r>
            <a:endParaRPr lang="en-US" dirty="0" smtClean="0"/>
          </a:p>
        </p:txBody>
      </p:sp>
      <p:sp>
        <p:nvSpPr>
          <p:cNvPr id="3075" name="Rectangle 33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de-DE" dirty="0" smtClean="0"/>
              <a:t>An Alternative Route </a:t>
            </a:r>
            <a:r>
              <a:rPr lang="de-DE" dirty="0" err="1" smtClean="0"/>
              <a:t>into</a:t>
            </a:r>
            <a:r>
              <a:rPr lang="de-DE" dirty="0" smtClean="0"/>
              <a:t> Research</a:t>
            </a:r>
          </a:p>
        </p:txBody>
      </p:sp>
      <p:pic>
        <p:nvPicPr>
          <p:cNvPr id="3077" name="DividerPicture" descr="NVS_P_00048_PPT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537147" y="1125538"/>
            <a:ext cx="7590530" cy="228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2453" y="330584"/>
            <a:ext cx="8289925" cy="498475"/>
          </a:xfrm>
        </p:spPr>
        <p:txBody>
          <a:bodyPr/>
          <a:lstStyle/>
          <a:p>
            <a:r>
              <a:rPr lang="en-GB" dirty="0" smtClean="0"/>
              <a:t>Presentation Content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22723" y="957317"/>
            <a:ext cx="8312150" cy="4940300"/>
          </a:xfrm>
        </p:spPr>
        <p:txBody>
          <a:bodyPr/>
          <a:lstStyle/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 dirty="0" smtClean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Introduction to Novartis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 dirty="0" smtClean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Science Apprenticeship Scheme Background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 dirty="0" smtClean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The Process: A two part scheme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2000" dirty="0" smtClean="0"/>
              <a:t>	- Educational and Mentoring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 dirty="0" smtClean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Achievements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2000" dirty="0" smtClean="0"/>
              <a:t>        	- Why does Novartis value this training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2000" dirty="0" smtClean="0"/>
              <a:t>		- Why do the Apprentices value this alternative route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</a:pPr>
            <a:endParaRPr lang="en-GB" sz="2000" dirty="0" smtClean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Conclusions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2000" dirty="0" smtClean="0"/>
              <a:t>		- What return does Novartis achieve on this alternative 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2000" dirty="0" smtClean="0"/>
              <a:t>                recruitment pathway and requirements for continued success</a:t>
            </a:r>
            <a:endParaRPr lang="en-GB" sz="1600" dirty="0" smtClean="0"/>
          </a:p>
          <a:p>
            <a:pPr marL="757238" lvl="1" indent="-279400">
              <a:spcBef>
                <a:spcPct val="20000"/>
              </a:spcBef>
              <a:buClr>
                <a:srgbClr val="FF9900"/>
              </a:buClr>
              <a:buNone/>
            </a:pPr>
            <a:r>
              <a:rPr lang="en-GB" sz="1800" dirty="0" smtClean="0"/>
              <a:t>	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2</a:t>
            </a:fld>
            <a:endParaRPr 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709448" y="6405375"/>
            <a:ext cx="761474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Science Apprenticeships| Emma Budd| 18-Oct-2010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209" y="372316"/>
            <a:ext cx="8289925" cy="498475"/>
          </a:xfrm>
        </p:spPr>
        <p:txBody>
          <a:bodyPr/>
          <a:lstStyle/>
          <a:p>
            <a:r>
              <a:rPr lang="en-GB" dirty="0" smtClean="0"/>
              <a:t>Who are we?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693" y="2154182"/>
            <a:ext cx="3414327" cy="49403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1800" dirty="0" smtClean="0"/>
              <a:t>Novartis has a strong commitment to R&amp;D with research centres in Switzerland, UK, USA and China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 smtClean="0"/>
              <a:t>Novartis Horsham Research Centre in Horsham, is home to NIBR in the UK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 smtClean="0"/>
              <a:t>Respiratory and Gastro-intestinal Research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 smtClean="0"/>
              <a:t>Houses 400 scientists of graduate level or above</a:t>
            </a:r>
          </a:p>
          <a:p>
            <a:pPr>
              <a:buFont typeface="Arial" pitchFamily="34" charset="0"/>
              <a:buChar char="•"/>
            </a:pPr>
            <a:endParaRPr lang="en-GB" sz="1800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6" name="Picture 5" descr="Artist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4225158" y="2192884"/>
            <a:ext cx="4729655" cy="3783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67559" y="1292773"/>
            <a:ext cx="74574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Novartis Institute of </a:t>
            </a:r>
            <a:r>
              <a:rPr lang="en-GB" dirty="0" err="1" smtClean="0"/>
              <a:t>BioMedical</a:t>
            </a:r>
            <a:r>
              <a:rPr lang="en-GB" dirty="0" smtClean="0"/>
              <a:t> Research (NIBR)</a:t>
            </a:r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98" y="299053"/>
            <a:ext cx="8289925" cy="498475"/>
          </a:xfrm>
        </p:spPr>
        <p:txBody>
          <a:bodyPr/>
          <a:lstStyle/>
          <a:p>
            <a:r>
              <a:rPr lang="en-GB" dirty="0" smtClean="0"/>
              <a:t>Scientific Apprentice Scheme Background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85775" y="1171924"/>
            <a:ext cx="8658225" cy="52383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de-DE" sz="2000" dirty="0" smtClean="0"/>
              <a:t>Apprenticeship Scheme was initiated </a:t>
            </a:r>
            <a:r>
              <a:rPr lang="de-DE" sz="2000" dirty="0"/>
              <a:t>in </a:t>
            </a:r>
            <a:r>
              <a:rPr lang="de-DE" sz="2000" dirty="0" smtClean="0"/>
              <a:t>2000 within Research</a:t>
            </a:r>
          </a:p>
          <a:p>
            <a:pPr marL="342900" indent="-342900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de-DE" sz="2000" dirty="0" smtClean="0"/>
          </a:p>
          <a:p>
            <a:pPr marL="342900" indent="-342900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de-DE" sz="2000" dirty="0" smtClean="0"/>
              <a:t>Opportunity for 1 chemistry and 1 biology Apprentice each year</a:t>
            </a:r>
          </a:p>
          <a:p>
            <a:pPr marL="342900" indent="-163513" algn="l">
              <a:spcBef>
                <a:spcPct val="20000"/>
              </a:spcBef>
              <a:buClr>
                <a:srgbClr val="FF9900"/>
              </a:buClr>
            </a:pPr>
            <a:r>
              <a:rPr lang="de-DE" sz="2000" dirty="0" smtClean="0"/>
              <a:t>	- Minimum two A‘levels in appropriate </a:t>
            </a:r>
            <a:r>
              <a:rPr lang="de-DE" sz="2000" dirty="0" err="1" smtClean="0"/>
              <a:t>subjects</a:t>
            </a:r>
            <a:r>
              <a:rPr lang="de-DE" sz="2000" dirty="0" smtClean="0"/>
              <a:t> </a:t>
            </a:r>
            <a:r>
              <a:rPr lang="de-DE" sz="2000" dirty="0" err="1" smtClean="0"/>
              <a:t>accepted</a:t>
            </a:r>
            <a:endParaRPr lang="de-DE" sz="2000" dirty="0" smtClean="0"/>
          </a:p>
          <a:p>
            <a:pPr marL="342900" indent="-163513" algn="l">
              <a:spcBef>
                <a:spcPct val="20000"/>
              </a:spcBef>
              <a:buClr>
                <a:srgbClr val="FF9900"/>
              </a:buClr>
            </a:pPr>
            <a:r>
              <a:rPr lang="de-DE" sz="2000" dirty="0" smtClean="0"/>
              <a:t>   - Essential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source</a:t>
            </a:r>
            <a:r>
              <a:rPr lang="de-DE" sz="2000" dirty="0" smtClean="0"/>
              <a:t> a University </a:t>
            </a:r>
            <a:r>
              <a:rPr lang="de-DE" sz="2000" dirty="0" err="1" smtClean="0"/>
              <a:t>place</a:t>
            </a:r>
            <a:r>
              <a:rPr lang="de-DE" sz="2000" dirty="0" smtClean="0"/>
              <a:t> </a:t>
            </a:r>
          </a:p>
          <a:p>
            <a:pPr marL="342900" indent="-342900" algn="l">
              <a:spcBef>
                <a:spcPct val="20000"/>
              </a:spcBef>
              <a:buClr>
                <a:srgbClr val="FF9900"/>
              </a:buClr>
            </a:pPr>
            <a:endParaRPr lang="de-DE" sz="2000" dirty="0" smtClean="0"/>
          </a:p>
          <a:p>
            <a:pPr marL="342900" indent="-342900" algn="l">
              <a:spcBef>
                <a:spcPct val="20000"/>
              </a:spcBef>
              <a:buClr>
                <a:srgbClr val="FF9900"/>
              </a:buClr>
              <a:buFont typeface="Arial" pitchFamily="34" charset="0"/>
              <a:buChar char="•"/>
            </a:pPr>
            <a:r>
              <a:rPr lang="de-DE" sz="2000" dirty="0" smtClean="0"/>
              <a:t>Currently 8 apprentices on scheme</a:t>
            </a:r>
          </a:p>
          <a:p>
            <a:pPr marL="1143000" lvl="2" indent="-228600">
              <a:spcBef>
                <a:spcPct val="20000"/>
              </a:spcBef>
              <a:buClr>
                <a:srgbClr val="FF9900"/>
              </a:buClr>
              <a:buFont typeface="Symbol" pitchFamily="18" charset="2"/>
              <a:buChar char="Þ"/>
            </a:pPr>
            <a:r>
              <a:rPr lang="de-DE" sz="1600" dirty="0" smtClean="0"/>
              <a:t>5 undergraduate (2 Biology, 3 Chemistry)</a:t>
            </a:r>
          </a:p>
          <a:p>
            <a:pPr marL="1143000" lvl="2" indent="-228600">
              <a:spcBef>
                <a:spcPct val="20000"/>
              </a:spcBef>
              <a:buClr>
                <a:srgbClr val="FF9900"/>
              </a:buClr>
              <a:buFont typeface="Symbol" pitchFamily="18" charset="2"/>
              <a:buChar char="Þ"/>
            </a:pPr>
            <a:r>
              <a:rPr lang="de-DE" sz="1600" dirty="0" smtClean="0"/>
              <a:t>3 </a:t>
            </a:r>
            <a:r>
              <a:rPr lang="de-DE" sz="1600" dirty="0" err="1" smtClean="0"/>
              <a:t>pre</a:t>
            </a:r>
            <a:r>
              <a:rPr lang="de-DE" sz="1600" dirty="0" smtClean="0"/>
              <a:t>-HNC (1 Biology, 2 Chemistry)</a:t>
            </a:r>
          </a:p>
          <a:p>
            <a:pPr marL="1143000" lvl="2" indent="-228600">
              <a:spcBef>
                <a:spcPct val="20000"/>
              </a:spcBef>
              <a:buClr>
                <a:srgbClr val="FF9900"/>
              </a:buClr>
            </a:pPr>
            <a:endParaRPr lang="de-DE" sz="1600" dirty="0" smtClean="0"/>
          </a:p>
          <a:p>
            <a:pPr marL="0" lvl="1" indent="358775" algn="l">
              <a:spcBef>
                <a:spcPct val="20000"/>
              </a:spcBef>
              <a:buClr>
                <a:srgbClr val="FF9900"/>
              </a:buClr>
              <a:buFont typeface="Arial" pitchFamily="34" charset="0"/>
              <a:buChar char="•"/>
            </a:pPr>
            <a:r>
              <a:rPr lang="de-DE" sz="2000" dirty="0" smtClean="0"/>
              <a:t>First </a:t>
            </a:r>
            <a:r>
              <a:rPr lang="de-DE" sz="2000" dirty="0"/>
              <a:t>two </a:t>
            </a:r>
            <a:r>
              <a:rPr lang="de-DE" sz="2000" dirty="0" smtClean="0"/>
              <a:t>graduated </a:t>
            </a:r>
            <a:r>
              <a:rPr lang="de-DE" sz="2000" dirty="0"/>
              <a:t>in </a:t>
            </a:r>
            <a:r>
              <a:rPr lang="de-DE" sz="2000" dirty="0" smtClean="0"/>
              <a:t>2005</a:t>
            </a:r>
            <a:r>
              <a:rPr lang="de-DE" sz="1800" dirty="0" smtClean="0"/>
              <a:t>. </a:t>
            </a:r>
          </a:p>
          <a:p>
            <a:pPr marL="0" lvl="1" indent="358775" algn="l">
              <a:spcBef>
                <a:spcPct val="20000"/>
              </a:spcBef>
              <a:buClr>
                <a:srgbClr val="FF9900"/>
              </a:buClr>
            </a:pPr>
            <a:r>
              <a:rPr lang="de-DE" sz="1800" dirty="0" err="1" smtClean="0"/>
              <a:t>Thereafter</a:t>
            </a:r>
            <a:r>
              <a:rPr lang="de-DE" sz="1800" dirty="0" smtClean="0"/>
              <a:t> steady state </a:t>
            </a:r>
            <a:r>
              <a:rPr lang="de-DE" sz="1800" dirty="0" err="1"/>
              <a:t>of</a:t>
            </a:r>
            <a:r>
              <a:rPr lang="de-DE" sz="1800" dirty="0"/>
              <a:t> </a:t>
            </a:r>
            <a:r>
              <a:rPr lang="de-DE" sz="1800" dirty="0" smtClean="0"/>
              <a:t> 8-10 </a:t>
            </a:r>
            <a:r>
              <a:rPr lang="de-DE" sz="1800" dirty="0" err="1" smtClean="0"/>
              <a:t>apprentices</a:t>
            </a:r>
            <a:r>
              <a:rPr lang="de-DE" sz="1800" dirty="0" smtClean="0"/>
              <a:t> </a:t>
            </a:r>
            <a:r>
              <a:rPr lang="de-DE" sz="1800" dirty="0" err="1" smtClean="0"/>
              <a:t>as</a:t>
            </a:r>
            <a:r>
              <a:rPr lang="de-DE" sz="1800" dirty="0" smtClean="0"/>
              <a:t> </a:t>
            </a:r>
            <a:r>
              <a:rPr lang="de-DE" sz="1800" dirty="0" err="1" smtClean="0"/>
              <a:t>studies</a:t>
            </a:r>
            <a:r>
              <a:rPr lang="de-DE" sz="1800" dirty="0" smtClean="0"/>
              <a:t> are completed</a:t>
            </a:r>
          </a:p>
          <a:p>
            <a:pPr marL="742950" lvl="1" indent="-285750" algn="l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Ø"/>
            </a:pPr>
            <a:endParaRPr lang="de-DE" sz="1800" dirty="0" smtClean="0"/>
          </a:p>
          <a:p>
            <a:pPr marL="358775" lvl="1" indent="-358775">
              <a:spcBef>
                <a:spcPct val="20000"/>
              </a:spcBef>
              <a:buClr>
                <a:srgbClr val="FF9900"/>
              </a:buClr>
              <a:buFont typeface="Arial" pitchFamily="34" charset="0"/>
              <a:buChar char="•"/>
            </a:pPr>
            <a:r>
              <a:rPr lang="de-DE" sz="2000" dirty="0" smtClean="0"/>
              <a:t>Advertise in March for a September start date</a:t>
            </a:r>
          </a:p>
          <a:p>
            <a:pPr marL="742950" lvl="1" indent="-285750" algn="l">
              <a:spcBef>
                <a:spcPct val="20000"/>
              </a:spcBef>
              <a:buClr>
                <a:srgbClr val="FF9900"/>
              </a:buClr>
            </a:pPr>
            <a:endParaRPr lang="de-DE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00800"/>
            <a:ext cx="381000" cy="381000"/>
          </a:xfrm>
          <a:prstGeom prst="rect">
            <a:avLst/>
          </a:prstGeom>
        </p:spPr>
        <p:txBody>
          <a:bodyPr/>
          <a:lstStyle/>
          <a:p>
            <a:fld id="{AEC212E8-5EBE-45DA-B319-E5BD6B4F0CBD}" type="slidenum">
              <a:rPr lang="en-US"/>
              <a:pPr/>
              <a:t>5</a:t>
            </a:fld>
            <a:endParaRPr lang="en-US"/>
          </a:p>
        </p:txBody>
      </p:sp>
      <p:sp>
        <p:nvSpPr>
          <p:cNvPr id="236546" name="Rectangle 2"/>
          <p:cNvSpPr>
            <a:spLocks noChangeArrowheads="1"/>
          </p:cNvSpPr>
          <p:nvPr/>
        </p:nvSpPr>
        <p:spPr bwMode="auto">
          <a:xfrm>
            <a:off x="533400" y="1066800"/>
            <a:ext cx="8458200" cy="1127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/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/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/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title"/>
          </p:nvPr>
        </p:nvSpPr>
        <p:spPr>
          <a:xfrm>
            <a:off x="413626" y="330583"/>
            <a:ext cx="8289925" cy="498475"/>
          </a:xfrm>
        </p:spPr>
        <p:txBody>
          <a:bodyPr/>
          <a:lstStyle/>
          <a:p>
            <a:r>
              <a:rPr lang="en-GB" dirty="0" smtClean="0"/>
              <a:t>Scientific Apprentice Scheme Background</a:t>
            </a:r>
            <a:endParaRPr lang="en-GB" dirty="0"/>
          </a:p>
        </p:txBody>
      </p:sp>
      <p:sp>
        <p:nvSpPr>
          <p:cNvPr id="236618" name="Rectangle 74"/>
          <p:cNvSpPr>
            <a:spLocks noChangeArrowheads="1"/>
          </p:cNvSpPr>
          <p:nvPr/>
        </p:nvSpPr>
        <p:spPr bwMode="auto">
          <a:xfrm>
            <a:off x="439948" y="1200312"/>
            <a:ext cx="8382449" cy="2779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endParaRPr lang="en-GB" sz="2000" dirty="0"/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Target local schools/colleges to recruit suitable candidates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</a:pPr>
            <a:r>
              <a:rPr lang="en-GB" sz="2000" dirty="0" smtClean="0"/>
              <a:t>	- letter and job advertisement sent directly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</a:pPr>
            <a:r>
              <a:rPr lang="en-GB" sz="2000" dirty="0" smtClean="0"/>
              <a:t>	- career days and presentations</a:t>
            </a:r>
          </a:p>
          <a:p>
            <a:pPr marL="287338" indent="-287338">
              <a:spcBef>
                <a:spcPct val="20000"/>
              </a:spcBef>
              <a:buClr>
                <a:srgbClr val="FF9900"/>
              </a:buClr>
            </a:pPr>
            <a:endParaRPr lang="en-GB" sz="2000" dirty="0" smtClean="0"/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 smtClean="0"/>
              <a:t>Further </a:t>
            </a:r>
            <a:r>
              <a:rPr lang="en-GB" sz="2000" dirty="0"/>
              <a:t>education funded by </a:t>
            </a:r>
            <a:r>
              <a:rPr lang="en-GB" sz="2000" dirty="0" smtClean="0"/>
              <a:t>Novartis</a:t>
            </a:r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</a:pPr>
            <a:r>
              <a:rPr lang="en-GB" sz="2000" dirty="0" smtClean="0"/>
              <a:t>	- includes travel allowance, books and all fees</a:t>
            </a:r>
            <a:endParaRPr lang="en-GB" sz="2000" dirty="0"/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</a:pPr>
            <a:endParaRPr lang="en-GB" sz="2000" dirty="0"/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  <a:buFontTx/>
              <a:buChar char="•"/>
            </a:pPr>
            <a:r>
              <a:rPr lang="en-GB" sz="2000" dirty="0"/>
              <a:t>Expanded scheme to include Pharmaceutical Operations in </a:t>
            </a:r>
            <a:r>
              <a:rPr lang="en-GB" sz="2000" dirty="0" smtClean="0"/>
              <a:t>2005</a:t>
            </a:r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</a:pPr>
            <a:r>
              <a:rPr lang="en-GB" sz="2000" dirty="0" smtClean="0"/>
              <a:t>	- </a:t>
            </a:r>
            <a:r>
              <a:rPr lang="en-GB" sz="1800" dirty="0" smtClean="0"/>
              <a:t>Used Research </a:t>
            </a:r>
            <a:r>
              <a:rPr lang="en-GB" sz="1800" dirty="0"/>
              <a:t>model and </a:t>
            </a:r>
            <a:r>
              <a:rPr lang="en-GB" sz="1800" dirty="0" smtClean="0"/>
              <a:t>evolved it for Operations specific needs</a:t>
            </a:r>
          </a:p>
          <a:p>
            <a:pPr marL="287338" indent="-287338" algn="l">
              <a:spcBef>
                <a:spcPct val="20000"/>
              </a:spcBef>
              <a:buClr>
                <a:srgbClr val="FF9900"/>
              </a:buClr>
            </a:pPr>
            <a:r>
              <a:rPr lang="en-GB" sz="1800" dirty="0" smtClean="0"/>
              <a:t>	- Recruited </a:t>
            </a:r>
            <a:r>
              <a:rPr lang="en-GB" sz="1800" dirty="0"/>
              <a:t>1 chemistry apprentice for QC labs</a:t>
            </a:r>
          </a:p>
          <a:p>
            <a:pPr marL="757238" lvl="1" indent="-279400" algn="l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Ø"/>
            </a:pPr>
            <a:endParaRPr lang="en-US" sz="1800" dirty="0"/>
          </a:p>
        </p:txBody>
      </p:sp>
      <p:sp>
        <p:nvSpPr>
          <p:cNvPr id="6" name="Rectangle 5"/>
          <p:cNvSpPr/>
          <p:nvPr/>
        </p:nvSpPr>
        <p:spPr>
          <a:xfrm>
            <a:off x="677917" y="6371557"/>
            <a:ext cx="7315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Science Apprenticeships| Emma Budd| 18- Oct-2010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83324" y="1466193"/>
            <a:ext cx="3547241" cy="219140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524703" y="1418898"/>
            <a:ext cx="4193627" cy="223870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51793" y="4114799"/>
            <a:ext cx="8135007" cy="19233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555625" y="6440488"/>
            <a:ext cx="6524625" cy="228600"/>
          </a:xfrm>
          <a:prstGeom prst="rect">
            <a:avLst/>
          </a:prstGeom>
        </p:spPr>
        <p:txBody>
          <a:bodyPr/>
          <a:lstStyle/>
          <a:p>
            <a:fld id="{C6C37D1F-4DC4-4D94-A317-8CF3216CD496}" type="slidenum">
              <a:rPr lang="en-US"/>
              <a:pPr/>
              <a:t>6</a:t>
            </a:fld>
            <a:r>
              <a:rPr lang="en-US" dirty="0"/>
              <a:t> </a:t>
            </a:r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827398" name="Rectangle 6"/>
          <p:cNvSpPr>
            <a:spLocks noGrp="1" noChangeArrowheads="1"/>
          </p:cNvSpPr>
          <p:nvPr>
            <p:ph type="title"/>
          </p:nvPr>
        </p:nvSpPr>
        <p:spPr>
          <a:xfrm>
            <a:off x="382095" y="330584"/>
            <a:ext cx="8497888" cy="498475"/>
          </a:xfrm>
          <a:noFill/>
          <a:ln/>
        </p:spPr>
        <p:txBody>
          <a:bodyPr/>
          <a:lstStyle/>
          <a:p>
            <a:r>
              <a:rPr lang="en-GB" dirty="0" smtClean="0"/>
              <a:t>The Process </a:t>
            </a:r>
            <a:r>
              <a:rPr lang="en-GB" sz="2400" dirty="0" smtClean="0"/>
              <a:t>– A two part scheme</a:t>
            </a:r>
            <a:endParaRPr lang="en-US" sz="2400" i="1" dirty="0">
              <a:solidFill>
                <a:schemeClr val="tx1"/>
              </a:solidFill>
            </a:endParaRPr>
          </a:p>
        </p:txBody>
      </p:sp>
      <p:sp>
        <p:nvSpPr>
          <p:cNvPr id="827400" name="Rectangle 8"/>
          <p:cNvSpPr>
            <a:spLocks noChangeArrowheads="1"/>
          </p:cNvSpPr>
          <p:nvPr/>
        </p:nvSpPr>
        <p:spPr bwMode="auto">
          <a:xfrm>
            <a:off x="451225" y="1436157"/>
            <a:ext cx="3584748" cy="201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2"/>
                </a:solidFill>
              </a:rPr>
              <a:t>  </a:t>
            </a:r>
            <a:r>
              <a:rPr lang="en-GB" b="1" dirty="0" smtClean="0">
                <a:solidFill>
                  <a:schemeClr val="bg1"/>
                </a:solidFill>
              </a:rPr>
              <a:t>Education by part-time study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r>
              <a:rPr lang="en-GB" sz="2000" dirty="0" smtClean="0"/>
              <a:t> A’ level to HNC/Foundation degree (Greenwich/NESCOT)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r>
              <a:rPr lang="en-GB" sz="2000" dirty="0" smtClean="0"/>
              <a:t> HNC/Foundation to BSc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endParaRPr lang="en-GB" sz="2000" dirty="0" smtClean="0"/>
          </a:p>
          <a:p>
            <a:endParaRPr lang="en-GB" sz="18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4461641" y="1403131"/>
            <a:ext cx="43355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Skills training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r>
              <a:rPr lang="en-GB" sz="2000" dirty="0" smtClean="0"/>
              <a:t> Rotation through different labs for initial 42 months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r>
              <a:rPr lang="en-GB" sz="2000" dirty="0" smtClean="0"/>
              <a:t> Lab assignment for 18 months whilst completing degree</a:t>
            </a:r>
          </a:p>
          <a:p>
            <a:pPr lvl="1">
              <a:buClr>
                <a:schemeClr val="tx2"/>
              </a:buClr>
              <a:buFont typeface="Arial" pitchFamily="34" charset="0"/>
              <a:buChar char="•"/>
            </a:pPr>
            <a:r>
              <a:rPr lang="en-GB" sz="2000" dirty="0" smtClean="0"/>
              <a:t> Consolidation of key skills in area of interest</a:t>
            </a:r>
          </a:p>
        </p:txBody>
      </p:sp>
      <p:sp>
        <p:nvSpPr>
          <p:cNvPr id="6" name="Rectangle 5"/>
          <p:cNvSpPr/>
          <p:nvPr/>
        </p:nvSpPr>
        <p:spPr>
          <a:xfrm>
            <a:off x="646385" y="4318385"/>
            <a:ext cx="808771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accent2"/>
                </a:solidFill>
              </a:rPr>
              <a:t> </a:t>
            </a:r>
            <a:r>
              <a:rPr lang="en-GB" b="1" dirty="0" smtClean="0">
                <a:solidFill>
                  <a:schemeClr val="bg1"/>
                </a:solidFill>
              </a:rPr>
              <a:t>Fixed term contract linked to day release course</a:t>
            </a:r>
          </a:p>
          <a:p>
            <a:pPr lvl="1">
              <a:buClr>
                <a:schemeClr val="tx2"/>
              </a:buClr>
            </a:pPr>
            <a:r>
              <a:rPr lang="en-GB" sz="2000" dirty="0" smtClean="0"/>
              <a:t>   Currently 2 years until HNC achieved then 3 years for the BSc</a:t>
            </a:r>
          </a:p>
          <a:p>
            <a:pPr lvl="2"/>
            <a:r>
              <a:rPr lang="en-GB" sz="1800" dirty="0" smtClean="0"/>
              <a:t>- Success completing HNC results in promotion</a:t>
            </a:r>
          </a:p>
          <a:p>
            <a:pPr lvl="2">
              <a:buFontTx/>
              <a:buChar char="-"/>
            </a:pPr>
            <a:r>
              <a:rPr lang="en-GB" sz="1800" dirty="0" smtClean="0"/>
              <a:t> Option to terminate employment at end of each contract</a:t>
            </a:r>
          </a:p>
          <a:p>
            <a:pPr lvl="2">
              <a:buFontTx/>
              <a:buChar char="-"/>
            </a:pPr>
            <a:r>
              <a:rPr lang="en-GB" sz="1800" dirty="0" smtClean="0"/>
              <a:t> Opportunity for apprentice to opt out</a:t>
            </a:r>
            <a:endParaRPr lang="en-GB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218385" y="1876096"/>
            <a:ext cx="3373821" cy="27747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15310" y="1387366"/>
            <a:ext cx="4398580" cy="447740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555625" y="6440488"/>
            <a:ext cx="6524625" cy="228600"/>
          </a:xfrm>
          <a:prstGeom prst="rect">
            <a:avLst/>
          </a:prstGeom>
        </p:spPr>
        <p:txBody>
          <a:bodyPr/>
          <a:lstStyle/>
          <a:p>
            <a:fld id="{55736F36-346D-4704-9ACB-5E4E2A6717C6}" type="slidenum">
              <a:rPr lang="en-US"/>
              <a:pPr/>
              <a:t>7</a:t>
            </a:fld>
            <a:r>
              <a:rPr lang="en-US" dirty="0"/>
              <a:t> </a:t>
            </a:r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8929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4151" y="303998"/>
            <a:ext cx="8289925" cy="498475"/>
          </a:xfrm>
        </p:spPr>
        <p:txBody>
          <a:bodyPr/>
          <a:lstStyle/>
          <a:p>
            <a:r>
              <a:rPr lang="en-GB" dirty="0" smtClean="0"/>
              <a:t>The Process </a:t>
            </a:r>
            <a:r>
              <a:rPr lang="en-GB" sz="2000" dirty="0" smtClean="0"/>
              <a:t>– General Skill Development</a:t>
            </a:r>
            <a:endParaRPr lang="en-US" sz="2000" dirty="0"/>
          </a:p>
        </p:txBody>
      </p:sp>
      <p:sp>
        <p:nvSpPr>
          <p:cNvPr id="89293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6260" y="1568669"/>
            <a:ext cx="4354567" cy="4769069"/>
          </a:xfrm>
          <a:noFill/>
          <a:ln/>
        </p:spPr>
        <p:txBody>
          <a:bodyPr/>
          <a:lstStyle/>
          <a:p>
            <a:pPr marL="287338" indent="-287338"/>
            <a:r>
              <a:rPr lang="en-GB" b="1" dirty="0" smtClean="0">
                <a:solidFill>
                  <a:schemeClr val="bg1"/>
                </a:solidFill>
              </a:rPr>
              <a:t>Apprentices </a:t>
            </a:r>
            <a:r>
              <a:rPr lang="en-GB" b="1" dirty="0">
                <a:solidFill>
                  <a:schemeClr val="bg1"/>
                </a:solidFill>
              </a:rPr>
              <a:t>will receive training in:</a:t>
            </a:r>
          </a:p>
          <a:p>
            <a:pPr marL="757238" lvl="1" indent="-279400"/>
            <a:r>
              <a:rPr lang="en-GB" dirty="0"/>
              <a:t>IT and computer skills</a:t>
            </a:r>
          </a:p>
          <a:p>
            <a:pPr marL="757238" lvl="1" indent="-279400"/>
            <a:r>
              <a:rPr lang="en-GB" dirty="0"/>
              <a:t>Health and safety</a:t>
            </a:r>
          </a:p>
          <a:p>
            <a:pPr marL="757238" lvl="1" indent="-279400"/>
            <a:r>
              <a:rPr lang="en-GB" dirty="0"/>
              <a:t>Risk assessment</a:t>
            </a:r>
          </a:p>
          <a:p>
            <a:pPr marL="757238" lvl="1" indent="-279400"/>
            <a:r>
              <a:rPr lang="en-GB" dirty="0"/>
              <a:t>Laboratory data recording and management</a:t>
            </a:r>
          </a:p>
          <a:p>
            <a:pPr marL="757238" lvl="1" indent="-279400"/>
            <a:r>
              <a:rPr lang="en-GB" dirty="0"/>
              <a:t>Presentation and communication skills</a:t>
            </a:r>
          </a:p>
          <a:p>
            <a:pPr marL="757238" lvl="1" indent="-279400"/>
            <a:r>
              <a:rPr lang="en-GB" dirty="0"/>
              <a:t>Time management and organisation</a:t>
            </a:r>
          </a:p>
          <a:p>
            <a:pPr marL="757238" lvl="1" indent="-279400">
              <a:buNone/>
            </a:pPr>
            <a:endParaRPr lang="en-GB" dirty="0"/>
          </a:p>
          <a:p>
            <a:pPr marL="757238" lvl="1" indent="-279400"/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5265684" y="2018070"/>
            <a:ext cx="343688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Apprentices will develop:</a:t>
            </a:r>
          </a:p>
          <a:p>
            <a:pPr marL="757238" lvl="1" indent="-488950">
              <a:buFont typeface="Arial" pitchFamily="34" charset="0"/>
              <a:buChar char="•"/>
            </a:pPr>
            <a:r>
              <a:rPr lang="en-GB" sz="2000" dirty="0" smtClean="0"/>
              <a:t>Confidence</a:t>
            </a:r>
          </a:p>
          <a:p>
            <a:pPr marL="757238" lvl="1" indent="-488950">
              <a:buFont typeface="Arial" pitchFamily="34" charset="0"/>
              <a:buChar char="•"/>
            </a:pPr>
            <a:r>
              <a:rPr lang="en-GB" sz="2000" dirty="0" smtClean="0"/>
              <a:t>Team working skills</a:t>
            </a:r>
          </a:p>
          <a:p>
            <a:pPr marL="757238" lvl="1" indent="-488950">
              <a:buFont typeface="Arial" pitchFamily="34" charset="0"/>
              <a:buChar char="•"/>
            </a:pPr>
            <a:r>
              <a:rPr lang="en-GB" sz="2000" dirty="0" smtClean="0"/>
              <a:t>Strong communication techniques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555625" y="6440488"/>
            <a:ext cx="5959475" cy="228600"/>
          </a:xfrm>
          <a:prstGeom prst="rect">
            <a:avLst/>
          </a:prstGeom>
          <a:noFill/>
        </p:spPr>
        <p:txBody>
          <a:bodyPr/>
          <a:lstStyle/>
          <a:p>
            <a:fld id="{6C32EE34-92E0-4A86-9977-A2FDF070FF3C}" type="slidenum">
              <a:rPr lang="en-US" sz="1000"/>
              <a:pPr/>
              <a:t>8</a:t>
            </a:fld>
            <a:r>
              <a:rPr lang="en-US" sz="1000" dirty="0"/>
              <a:t> | </a:t>
            </a:r>
            <a:r>
              <a:rPr lang="en-US" sz="1000" dirty="0" smtClean="0"/>
              <a:t>Science Apprenticeships| Emma Budd| 18- Oct-2010</a:t>
            </a:r>
            <a:endParaRPr lang="en-US" sz="1000" dirty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407572" y="1844565"/>
            <a:ext cx="3436883" cy="4099035"/>
            <a:chOff x="1641" y="1567"/>
            <a:chExt cx="1390" cy="1764"/>
          </a:xfrm>
        </p:grpSpPr>
        <p:sp>
          <p:nvSpPr>
            <p:cNvPr id="28715" name="Puzzle2"/>
            <p:cNvSpPr>
              <a:spLocks noEditPoints="1" noChangeArrowheads="1"/>
            </p:cNvSpPr>
            <p:nvPr/>
          </p:nvSpPr>
          <p:spPr bwMode="auto">
            <a:xfrm rot="5400000">
              <a:off x="1852" y="2165"/>
              <a:ext cx="1266" cy="1065"/>
            </a:xfrm>
            <a:custGeom>
              <a:avLst/>
              <a:gdLst>
                <a:gd name="T0" fmla="*/ 1 w 21600"/>
                <a:gd name="T1" fmla="*/ 660 h 21600"/>
                <a:gd name="T2" fmla="*/ 246 w 21600"/>
                <a:gd name="T3" fmla="*/ 1043 h 21600"/>
                <a:gd name="T4" fmla="*/ 610 w 21600"/>
                <a:gd name="T5" fmla="*/ 686 h 21600"/>
                <a:gd name="T6" fmla="*/ 986 w 21600"/>
                <a:gd name="T7" fmla="*/ 1045 h 21600"/>
                <a:gd name="T8" fmla="*/ 1266 w 21600"/>
                <a:gd name="T9" fmla="*/ 744 h 21600"/>
                <a:gd name="T10" fmla="*/ 990 w 21600"/>
                <a:gd name="T11" fmla="*/ 283 h 21600"/>
                <a:gd name="T12" fmla="*/ 633 w 21600"/>
                <a:gd name="T13" fmla="*/ 1 h 21600"/>
                <a:gd name="T14" fmla="*/ 246 w 21600"/>
                <a:gd name="T15" fmla="*/ 29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1 w 21600"/>
                <a:gd name="T25" fmla="*/ 6734 h 21600"/>
                <a:gd name="T26" fmla="*/ 16174 w 21600"/>
                <a:gd name="T27" fmla="*/ 20444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0CAC67">
                <a:alpha val="85097"/>
              </a:srgbClr>
            </a:solidFill>
            <a:ln w="28575">
              <a:solidFill>
                <a:srgbClr val="0068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716" name="Puzzle4"/>
            <p:cNvSpPr>
              <a:spLocks noEditPoints="1" noChangeArrowheads="1"/>
            </p:cNvSpPr>
            <p:nvPr/>
          </p:nvSpPr>
          <p:spPr bwMode="auto">
            <a:xfrm rot="5400000">
              <a:off x="1953" y="1255"/>
              <a:ext cx="765" cy="1390"/>
            </a:xfrm>
            <a:custGeom>
              <a:avLst/>
              <a:gdLst>
                <a:gd name="T0" fmla="*/ 294 w 21600"/>
                <a:gd name="T1" fmla="*/ 732 h 21600"/>
                <a:gd name="T2" fmla="*/ 16 w 21600"/>
                <a:gd name="T3" fmla="*/ 1070 h 21600"/>
                <a:gd name="T4" fmla="*/ 407 w 21600"/>
                <a:gd name="T5" fmla="*/ 1364 h 21600"/>
                <a:gd name="T6" fmla="*/ 741 w 21600"/>
                <a:gd name="T7" fmla="*/ 1058 h 21600"/>
                <a:gd name="T8" fmla="*/ 495 w 21600"/>
                <a:gd name="T9" fmla="*/ 688 h 21600"/>
                <a:gd name="T10" fmla="*/ 745 w 21600"/>
                <a:gd name="T11" fmla="*/ 298 h 21600"/>
                <a:gd name="T12" fmla="*/ 393 w 21600"/>
                <a:gd name="T13" fmla="*/ 1 h 21600"/>
                <a:gd name="T14" fmla="*/ 16 w 21600"/>
                <a:gd name="T15" fmla="*/ 29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89 w 21600"/>
                <a:gd name="T25" fmla="*/ 5669 h 21600"/>
                <a:gd name="T26" fmla="*/ 20216 w 21600"/>
                <a:gd name="T27" fmla="*/ 15978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6A7ABC">
                <a:alpha val="85097"/>
              </a:srgbClr>
            </a:solidFill>
            <a:ln w="28575">
              <a:solidFill>
                <a:srgbClr val="404F9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1813033" y="1229709"/>
            <a:ext cx="5328746" cy="4700315"/>
            <a:chOff x="1685" y="1324"/>
            <a:chExt cx="2426" cy="2014"/>
          </a:xfrm>
        </p:grpSpPr>
        <p:sp>
          <p:nvSpPr>
            <p:cNvPr id="28709" name="Puzzle1"/>
            <p:cNvSpPr>
              <a:spLocks noEditPoints="1" noChangeArrowheads="1"/>
            </p:cNvSpPr>
            <p:nvPr/>
          </p:nvSpPr>
          <p:spPr bwMode="auto">
            <a:xfrm rot="5400000">
              <a:off x="2601" y="1466"/>
              <a:ext cx="1268" cy="984"/>
            </a:xfrm>
            <a:custGeom>
              <a:avLst/>
              <a:gdLst>
                <a:gd name="T0" fmla="*/ 994 w 21600"/>
                <a:gd name="T1" fmla="*/ 793 h 21600"/>
                <a:gd name="T2" fmla="*/ 1008 w 21600"/>
                <a:gd name="T3" fmla="*/ 20 h 21600"/>
                <a:gd name="T4" fmla="*/ 280 w 21600"/>
                <a:gd name="T5" fmla="*/ 32 h 21600"/>
                <a:gd name="T6" fmla="*/ 299 w 21600"/>
                <a:gd name="T7" fmla="*/ 791 h 21600"/>
                <a:gd name="T8" fmla="*/ 642 w 21600"/>
                <a:gd name="T9" fmla="*/ 485 h 21600"/>
                <a:gd name="T10" fmla="*/ 644 w 21600"/>
                <a:gd name="T11" fmla="*/ 328 h 21600"/>
                <a:gd name="T12" fmla="*/ 1282 w 21600"/>
                <a:gd name="T13" fmla="*/ 376 h 21600"/>
                <a:gd name="T14" fmla="*/ 3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2 w 21600"/>
                <a:gd name="T25" fmla="*/ 2577 h 21600"/>
                <a:gd name="T26" fmla="*/ 16124 w 21600"/>
                <a:gd name="T27" fmla="*/ 19554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0199B7"/>
            </a:solidFill>
            <a:ln w="28575">
              <a:solidFill>
                <a:srgbClr val="0068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710" name="Puzzle3"/>
            <p:cNvSpPr>
              <a:spLocks noEditPoints="1" noChangeArrowheads="1"/>
            </p:cNvSpPr>
            <p:nvPr/>
          </p:nvSpPr>
          <p:spPr bwMode="auto">
            <a:xfrm rot="5400000">
              <a:off x="3022" y="2016"/>
              <a:ext cx="821" cy="1357"/>
            </a:xfrm>
            <a:custGeom>
              <a:avLst/>
              <a:gdLst>
                <a:gd name="T0" fmla="*/ 381 w 21600"/>
                <a:gd name="T1" fmla="*/ 857 h 21600"/>
                <a:gd name="T2" fmla="*/ 754 w 21600"/>
                <a:gd name="T3" fmla="*/ 1143 h 21600"/>
                <a:gd name="T4" fmla="*/ 484 w 21600"/>
                <a:gd name="T5" fmla="*/ 748 h 21600"/>
                <a:gd name="T6" fmla="*/ 754 w 21600"/>
                <a:gd name="T7" fmla="*/ 381 h 21600"/>
                <a:gd name="T8" fmla="*/ 385 w 21600"/>
                <a:gd name="T9" fmla="*/ 3 h 21600"/>
                <a:gd name="T10" fmla="*/ 25 w 21600"/>
                <a:gd name="T11" fmla="*/ 369 h 21600"/>
                <a:gd name="T12" fmla="*/ 296 w 21600"/>
                <a:gd name="T13" fmla="*/ 733 h 21600"/>
                <a:gd name="T14" fmla="*/ 25 w 21600"/>
                <a:gd name="T15" fmla="*/ 114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1 w 21600"/>
                <a:gd name="T25" fmla="*/ 7710 h 21600"/>
                <a:gd name="T26" fmla="*/ 19149 w 21600"/>
                <a:gd name="T27" fmla="*/ 2023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BF5B75"/>
            </a:solidFill>
            <a:ln w="28575">
              <a:solidFill>
                <a:srgbClr val="813347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711" name="Puzzle2"/>
            <p:cNvSpPr>
              <a:spLocks noEditPoints="1" noChangeArrowheads="1"/>
            </p:cNvSpPr>
            <p:nvPr/>
          </p:nvSpPr>
          <p:spPr bwMode="auto">
            <a:xfrm rot="5400000">
              <a:off x="1908" y="2128"/>
              <a:ext cx="1284" cy="1135"/>
            </a:xfrm>
            <a:custGeom>
              <a:avLst/>
              <a:gdLst>
                <a:gd name="T0" fmla="*/ 1 w 21600"/>
                <a:gd name="T1" fmla="*/ 660 h 21600"/>
                <a:gd name="T2" fmla="*/ 246 w 21600"/>
                <a:gd name="T3" fmla="*/ 1043 h 21600"/>
                <a:gd name="T4" fmla="*/ 610 w 21600"/>
                <a:gd name="T5" fmla="*/ 686 h 21600"/>
                <a:gd name="T6" fmla="*/ 986 w 21600"/>
                <a:gd name="T7" fmla="*/ 1045 h 21600"/>
                <a:gd name="T8" fmla="*/ 1266 w 21600"/>
                <a:gd name="T9" fmla="*/ 744 h 21600"/>
                <a:gd name="T10" fmla="*/ 990 w 21600"/>
                <a:gd name="T11" fmla="*/ 283 h 21600"/>
                <a:gd name="T12" fmla="*/ 633 w 21600"/>
                <a:gd name="T13" fmla="*/ 1 h 21600"/>
                <a:gd name="T14" fmla="*/ 246 w 21600"/>
                <a:gd name="T15" fmla="*/ 29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1 w 21600"/>
                <a:gd name="T25" fmla="*/ 6734 h 21600"/>
                <a:gd name="T26" fmla="*/ 16174 w 21600"/>
                <a:gd name="T27" fmla="*/ 20444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0CAC67"/>
            </a:solidFill>
            <a:ln w="28575">
              <a:solidFill>
                <a:srgbClr val="0068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712" name="Puzzle4"/>
            <p:cNvSpPr>
              <a:spLocks noEditPoints="1" noChangeArrowheads="1"/>
            </p:cNvSpPr>
            <p:nvPr/>
          </p:nvSpPr>
          <p:spPr bwMode="auto">
            <a:xfrm rot="5400000">
              <a:off x="2021" y="1233"/>
              <a:ext cx="772" cy="1444"/>
            </a:xfrm>
            <a:custGeom>
              <a:avLst/>
              <a:gdLst>
                <a:gd name="T0" fmla="*/ 294 w 21600"/>
                <a:gd name="T1" fmla="*/ 732 h 21600"/>
                <a:gd name="T2" fmla="*/ 16 w 21600"/>
                <a:gd name="T3" fmla="*/ 1070 h 21600"/>
                <a:gd name="T4" fmla="*/ 407 w 21600"/>
                <a:gd name="T5" fmla="*/ 1364 h 21600"/>
                <a:gd name="T6" fmla="*/ 741 w 21600"/>
                <a:gd name="T7" fmla="*/ 1058 h 21600"/>
                <a:gd name="T8" fmla="*/ 495 w 21600"/>
                <a:gd name="T9" fmla="*/ 688 h 21600"/>
                <a:gd name="T10" fmla="*/ 745 w 21600"/>
                <a:gd name="T11" fmla="*/ 298 h 21600"/>
                <a:gd name="T12" fmla="*/ 393 w 21600"/>
                <a:gd name="T13" fmla="*/ 1 h 21600"/>
                <a:gd name="T14" fmla="*/ 16 w 21600"/>
                <a:gd name="T15" fmla="*/ 29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89 w 21600"/>
                <a:gd name="T25" fmla="*/ 5669 h 21600"/>
                <a:gd name="T26" fmla="*/ 20216 w 21600"/>
                <a:gd name="T27" fmla="*/ 15978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6A7ABC"/>
            </a:solidFill>
            <a:ln w="28575">
              <a:solidFill>
                <a:srgbClr val="404F9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8677" name="Rectangle 12"/>
          <p:cNvSpPr>
            <a:spLocks noGrp="1" noChangeArrowheads="1"/>
          </p:cNvSpPr>
          <p:nvPr>
            <p:ph type="title"/>
          </p:nvPr>
        </p:nvSpPr>
        <p:spPr>
          <a:xfrm>
            <a:off x="441434" y="192088"/>
            <a:ext cx="8016766" cy="846137"/>
          </a:xfrm>
        </p:spPr>
        <p:txBody>
          <a:bodyPr/>
          <a:lstStyle/>
          <a:p>
            <a:r>
              <a:rPr lang="en-GB" b="1" dirty="0" smtClean="0"/>
              <a:t>The Process - </a:t>
            </a:r>
            <a:r>
              <a:rPr lang="en-GB" sz="2400" dirty="0" smtClean="0"/>
              <a:t>Core Chemistry Skills</a:t>
            </a:r>
            <a:endParaRPr lang="en-US" sz="2400" dirty="0" smtClean="0"/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362607" y="1261241"/>
            <a:ext cx="3042114" cy="4139708"/>
            <a:chOff x="654" y="886"/>
            <a:chExt cx="1809" cy="2409"/>
          </a:xfrm>
        </p:grpSpPr>
        <p:sp>
          <p:nvSpPr>
            <p:cNvPr id="28684" name="Puzzle1"/>
            <p:cNvSpPr>
              <a:spLocks noEditPoints="1" noChangeArrowheads="1"/>
            </p:cNvSpPr>
            <p:nvPr/>
          </p:nvSpPr>
          <p:spPr bwMode="auto">
            <a:xfrm rot="5400000">
              <a:off x="543" y="1125"/>
              <a:ext cx="1704" cy="1225"/>
            </a:xfrm>
            <a:custGeom>
              <a:avLst/>
              <a:gdLst>
                <a:gd name="T0" fmla="*/ 994 w 21600"/>
                <a:gd name="T1" fmla="*/ 794 h 21600"/>
                <a:gd name="T2" fmla="*/ 1008 w 21600"/>
                <a:gd name="T3" fmla="*/ 20 h 21600"/>
                <a:gd name="T4" fmla="*/ 280 w 21600"/>
                <a:gd name="T5" fmla="*/ 32 h 21600"/>
                <a:gd name="T6" fmla="*/ 299 w 21600"/>
                <a:gd name="T7" fmla="*/ 792 h 21600"/>
                <a:gd name="T8" fmla="*/ 642 w 21600"/>
                <a:gd name="T9" fmla="*/ 486 h 21600"/>
                <a:gd name="T10" fmla="*/ 644 w 21600"/>
                <a:gd name="T11" fmla="*/ 328 h 21600"/>
                <a:gd name="T12" fmla="*/ 1282 w 21600"/>
                <a:gd name="T13" fmla="*/ 377 h 21600"/>
                <a:gd name="T14" fmla="*/ 3 w 21600"/>
                <a:gd name="T15" fmla="*/ 37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2 w 21600"/>
                <a:gd name="T25" fmla="*/ 2574 h 21600"/>
                <a:gd name="T26" fmla="*/ 16124 w 21600"/>
                <a:gd name="T27" fmla="*/ 1955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9A7894"/>
            </a:solidFill>
            <a:ln w="28575">
              <a:solidFill>
                <a:srgbClr val="0068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685" name="Puzzle3"/>
            <p:cNvSpPr>
              <a:spLocks noEditPoints="1" noChangeArrowheads="1"/>
            </p:cNvSpPr>
            <p:nvPr/>
          </p:nvSpPr>
          <p:spPr bwMode="auto">
            <a:xfrm rot="5400000">
              <a:off x="1092" y="1891"/>
              <a:ext cx="1064" cy="1678"/>
            </a:xfrm>
            <a:custGeom>
              <a:avLst/>
              <a:gdLst>
                <a:gd name="T0" fmla="*/ 381 w 21600"/>
                <a:gd name="T1" fmla="*/ 857 h 21600"/>
                <a:gd name="T2" fmla="*/ 754 w 21600"/>
                <a:gd name="T3" fmla="*/ 1143 h 21600"/>
                <a:gd name="T4" fmla="*/ 484 w 21600"/>
                <a:gd name="T5" fmla="*/ 748 h 21600"/>
                <a:gd name="T6" fmla="*/ 754 w 21600"/>
                <a:gd name="T7" fmla="*/ 381 h 21600"/>
                <a:gd name="T8" fmla="*/ 385 w 21600"/>
                <a:gd name="T9" fmla="*/ 3 h 21600"/>
                <a:gd name="T10" fmla="*/ 25 w 21600"/>
                <a:gd name="T11" fmla="*/ 369 h 21600"/>
                <a:gd name="T12" fmla="*/ 296 w 21600"/>
                <a:gd name="T13" fmla="*/ 733 h 21600"/>
                <a:gd name="T14" fmla="*/ 25 w 21600"/>
                <a:gd name="T15" fmla="*/ 114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1 w 21600"/>
                <a:gd name="T25" fmla="*/ 7710 h 21600"/>
                <a:gd name="T26" fmla="*/ 19149 w 21600"/>
                <a:gd name="T27" fmla="*/ 2023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2A8CC2"/>
            </a:solidFill>
            <a:ln w="28575">
              <a:solidFill>
                <a:srgbClr val="0070C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692" name="Rectangle 31"/>
            <p:cNvSpPr>
              <a:spLocks noChangeArrowheads="1"/>
            </p:cNvSpPr>
            <p:nvPr/>
          </p:nvSpPr>
          <p:spPr bwMode="auto">
            <a:xfrm>
              <a:off x="654" y="1323"/>
              <a:ext cx="1438" cy="834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00005E"/>
                  </a:solidFill>
                </a:rPr>
                <a:t>Foundation</a:t>
              </a:r>
            </a:p>
            <a:p>
              <a:pPr algn="ctr"/>
              <a:endParaRPr lang="en-US" sz="1600" b="1" dirty="0" smtClean="0">
                <a:solidFill>
                  <a:srgbClr val="00005E"/>
                </a:solidFill>
              </a:endParaRPr>
            </a:p>
            <a:p>
              <a:pPr algn="ctr"/>
              <a:endParaRPr lang="en-US" sz="1600" b="1" dirty="0" smtClean="0">
                <a:solidFill>
                  <a:srgbClr val="00005E"/>
                </a:solidFill>
              </a:endParaRPr>
            </a:p>
            <a:p>
              <a:pPr algn="ctr"/>
              <a:endParaRPr lang="en-US" sz="1600" b="1" dirty="0" smtClean="0">
                <a:solidFill>
                  <a:srgbClr val="00005E"/>
                </a:solidFill>
              </a:endParaRPr>
            </a:p>
            <a:p>
              <a:pPr algn="ctr"/>
              <a:r>
                <a:rPr lang="en-US" sz="1600" b="1" dirty="0" smtClean="0">
                  <a:solidFill>
                    <a:srgbClr val="00005E"/>
                  </a:solidFill>
                </a:rPr>
                <a:t>Course</a:t>
              </a:r>
              <a:endParaRPr lang="en-US" sz="1600" b="1" dirty="0">
                <a:solidFill>
                  <a:srgbClr val="00005E"/>
                </a:solidFill>
              </a:endParaRPr>
            </a:p>
          </p:txBody>
        </p:sp>
        <p:sp>
          <p:nvSpPr>
            <p:cNvPr id="28696" name="Rectangle 35"/>
            <p:cNvSpPr>
              <a:spLocks noChangeArrowheads="1"/>
            </p:cNvSpPr>
            <p:nvPr/>
          </p:nvSpPr>
          <p:spPr bwMode="auto">
            <a:xfrm>
              <a:off x="1151" y="2566"/>
              <a:ext cx="957" cy="21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en-US" sz="1600" b="1" dirty="0">
                <a:solidFill>
                  <a:srgbClr val="00005E"/>
                </a:solidFill>
              </a:endParaRPr>
            </a:p>
          </p:txBody>
        </p:sp>
        <p:sp>
          <p:nvSpPr>
            <p:cNvPr id="28702" name="Rectangle 41"/>
            <p:cNvSpPr>
              <a:spLocks noChangeArrowheads="1"/>
            </p:cNvSpPr>
            <p:nvPr/>
          </p:nvSpPr>
          <p:spPr bwMode="auto">
            <a:xfrm>
              <a:off x="977" y="3082"/>
              <a:ext cx="1245" cy="213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en-US" sz="1600" b="1" dirty="0">
                <a:solidFill>
                  <a:srgbClr val="00005E"/>
                </a:solidFill>
              </a:endParaRPr>
            </a:p>
          </p:txBody>
        </p:sp>
      </p:grpSp>
      <p:sp>
        <p:nvSpPr>
          <p:cNvPr id="46" name="Rectangle 31"/>
          <p:cNvSpPr>
            <a:spLocks noChangeArrowheads="1"/>
          </p:cNvSpPr>
          <p:nvPr/>
        </p:nvSpPr>
        <p:spPr bwMode="auto">
          <a:xfrm>
            <a:off x="2186151" y="2391107"/>
            <a:ext cx="2343995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Advanced</a:t>
            </a: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Organic Synthesis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47" name="Rectangle 31"/>
          <p:cNvSpPr>
            <a:spLocks noChangeArrowheads="1"/>
          </p:cNvSpPr>
          <p:nvPr/>
        </p:nvSpPr>
        <p:spPr bwMode="auto">
          <a:xfrm>
            <a:off x="1093075" y="3741686"/>
            <a:ext cx="2343995" cy="83099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Organic Synthesis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48" name="Rectangle 31"/>
          <p:cNvSpPr>
            <a:spLocks noChangeArrowheads="1"/>
          </p:cNvSpPr>
          <p:nvPr/>
        </p:nvSpPr>
        <p:spPr bwMode="auto">
          <a:xfrm>
            <a:off x="4135821" y="2039010"/>
            <a:ext cx="2343995" cy="132343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Combinatorial and</a:t>
            </a:r>
          </a:p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 library synthesis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49" name="Rectangle 31"/>
          <p:cNvSpPr>
            <a:spLocks noChangeArrowheads="1"/>
          </p:cNvSpPr>
          <p:nvPr/>
        </p:nvSpPr>
        <p:spPr bwMode="auto">
          <a:xfrm>
            <a:off x="4934608" y="4177866"/>
            <a:ext cx="2343995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rgbClr val="00005E"/>
                </a:solidFill>
              </a:rPr>
              <a:t>Advanced Analytical     Chemistry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50" name="Rectangle 31"/>
          <p:cNvSpPr>
            <a:spLocks noChangeArrowheads="1"/>
          </p:cNvSpPr>
          <p:nvPr/>
        </p:nvSpPr>
        <p:spPr bwMode="auto">
          <a:xfrm>
            <a:off x="2249215" y="3673365"/>
            <a:ext cx="2343995" cy="132343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Synthetic Support </a:t>
            </a: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 </a:t>
            </a: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            and </a:t>
            </a:r>
          </a:p>
          <a:p>
            <a:pPr algn="ctr"/>
            <a:endParaRPr lang="en-US" sz="1600" b="1" dirty="0" smtClean="0">
              <a:solidFill>
                <a:srgbClr val="00005E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Scale up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51" name="Rectangle 31"/>
          <p:cNvSpPr>
            <a:spLocks noChangeArrowheads="1"/>
          </p:cNvSpPr>
          <p:nvPr/>
        </p:nvSpPr>
        <p:spPr bwMode="auto">
          <a:xfrm>
            <a:off x="6222125" y="2422638"/>
            <a:ext cx="2343995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rgbClr val="00005E"/>
                </a:solidFill>
              </a:rPr>
              <a:t>Computer Aided</a:t>
            </a:r>
          </a:p>
          <a:p>
            <a:pPr algn="ctr"/>
            <a:r>
              <a:rPr lang="en-US" sz="1600" b="1" dirty="0" smtClean="0">
                <a:solidFill>
                  <a:srgbClr val="00005E"/>
                </a:solidFill>
              </a:rPr>
              <a:t>Drug Design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52" name="Rectangle 31"/>
          <p:cNvSpPr>
            <a:spLocks noChangeArrowheads="1"/>
          </p:cNvSpPr>
          <p:nvPr/>
        </p:nvSpPr>
        <p:spPr bwMode="auto">
          <a:xfrm>
            <a:off x="6148552" y="3788982"/>
            <a:ext cx="2633031" cy="132343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rgbClr val="00005E"/>
                </a:solidFill>
              </a:rPr>
              <a:t>         Metabolism</a:t>
            </a:r>
          </a:p>
          <a:p>
            <a:endParaRPr lang="en-US" sz="1600" b="1" dirty="0" smtClean="0">
              <a:solidFill>
                <a:srgbClr val="00005E"/>
              </a:solidFill>
            </a:endParaRPr>
          </a:p>
          <a:p>
            <a:r>
              <a:rPr lang="en-US" sz="1600" b="1" dirty="0" smtClean="0">
                <a:solidFill>
                  <a:srgbClr val="00005E"/>
                </a:solidFill>
              </a:rPr>
              <a:t>                    and</a:t>
            </a:r>
          </a:p>
          <a:p>
            <a:endParaRPr lang="en-US" sz="1600" b="1" dirty="0" smtClean="0">
              <a:solidFill>
                <a:srgbClr val="00005E"/>
              </a:solidFill>
            </a:endParaRPr>
          </a:p>
          <a:p>
            <a:r>
              <a:rPr lang="en-US" sz="1600" b="1" dirty="0" smtClean="0">
                <a:solidFill>
                  <a:srgbClr val="00005E"/>
                </a:solidFill>
              </a:rPr>
              <a:t>Pharmacokinetics</a:t>
            </a:r>
            <a:endParaRPr lang="en-US" sz="1600" b="1" dirty="0">
              <a:solidFill>
                <a:srgbClr val="00005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2853558" y="2790496"/>
            <a:ext cx="3594538" cy="152925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808312" y="2772553"/>
            <a:ext cx="365555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MEDICINAL</a:t>
            </a:r>
          </a:p>
          <a:p>
            <a:pPr algn="ctr"/>
            <a:r>
              <a:rPr lang="en-GB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CHEMISTRY</a:t>
            </a:r>
            <a:endParaRPr lang="en-GB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The Process – Core Biology Skills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33400" y="1393825"/>
            <a:ext cx="8185150" cy="38472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ct val="75000"/>
              </a:spcBef>
              <a:buClr>
                <a:schemeClr val="accent1"/>
              </a:buClr>
              <a:buSzPct val="110000"/>
              <a:buFont typeface="Wingdings" pitchFamily="2" charset="2"/>
              <a:buNone/>
            </a:pPr>
            <a:r>
              <a:rPr lang="en-US" sz="2000" b="1" dirty="0" smtClean="0"/>
              <a:t>Laboratory placements for 6-9 months</a:t>
            </a:r>
            <a:endParaRPr lang="en-US" sz="2000" b="1" dirty="0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gray">
          <a:xfrm>
            <a:off x="614856" y="5019732"/>
            <a:ext cx="8292662" cy="1302240"/>
          </a:xfrm>
          <a:prstGeom prst="rect">
            <a:avLst/>
          </a:prstGeom>
          <a:solidFill>
            <a:schemeClr val="tx2"/>
          </a:solidFill>
          <a:ln w="6350" algn="ctr">
            <a:noFill/>
            <a:miter lim="800000"/>
            <a:headEnd/>
            <a:tailEnd/>
          </a:ln>
        </p:spPr>
        <p:txBody>
          <a:bodyPr lIns="90000" tIns="91440" rIns="90000" bIns="46800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Molecular and Cell Biology :		PCR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	</a:t>
            </a:r>
            <a:r>
              <a:rPr lang="en-US" sz="2000" b="1" dirty="0" err="1" smtClean="0">
                <a:solidFill>
                  <a:srgbClr val="FFFFFF"/>
                </a:solidFill>
              </a:rPr>
              <a:t>Baculovirus</a:t>
            </a:r>
            <a:r>
              <a:rPr lang="en-US" sz="2000" b="1" dirty="0" smtClean="0">
                <a:solidFill>
                  <a:srgbClr val="FFFFFF"/>
                </a:solidFill>
              </a:rPr>
              <a:t> Technology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	Genetic Engineering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gray">
          <a:xfrm>
            <a:off x="570242" y="1787799"/>
            <a:ext cx="8289980" cy="829277"/>
          </a:xfrm>
          <a:prstGeom prst="rect">
            <a:avLst/>
          </a:prstGeom>
          <a:solidFill>
            <a:srgbClr val="EC8026"/>
          </a:solidFill>
          <a:ln w="6350">
            <a:noFill/>
            <a:miter lim="800000"/>
            <a:headEnd/>
            <a:tailEnd/>
          </a:ln>
        </p:spPr>
        <p:txBody>
          <a:bodyPr lIns="90000" tIns="91440" rIns="90000" bIns="46800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Foundation and Biochemistry	:	Cell Culture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          					Primary Assay</a:t>
            </a:r>
            <a:r>
              <a:rPr lang="en-US" sz="2000" b="1" dirty="0">
                <a:solidFill>
                  <a:srgbClr val="FFFFFF"/>
                </a:solidFill>
              </a:rPr>
              <a:t/>
            </a:r>
            <a:br>
              <a:rPr lang="en-US" sz="2000" b="1" dirty="0">
                <a:solidFill>
                  <a:srgbClr val="FFFFFF"/>
                </a:solidFill>
              </a:rPr>
            </a:b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gray">
          <a:xfrm>
            <a:off x="599088" y="3726959"/>
            <a:ext cx="8308428" cy="1128821"/>
          </a:xfrm>
          <a:prstGeom prst="rect">
            <a:avLst/>
          </a:prstGeom>
          <a:solidFill>
            <a:schemeClr val="folHlink"/>
          </a:solidFill>
          <a:ln w="6350" algn="ctr">
            <a:noFill/>
            <a:miter lim="800000"/>
            <a:headEnd/>
            <a:tailEnd/>
          </a:ln>
        </p:spPr>
        <p:txBody>
          <a:bodyPr lIns="90000" tIns="91440" rIns="90000" bIns="46800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Pharmacology :			In-vitro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	In-vivo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	Histology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gray">
          <a:xfrm>
            <a:off x="567558" y="2765263"/>
            <a:ext cx="8292662" cy="813510"/>
          </a:xfrm>
          <a:prstGeom prst="rect">
            <a:avLst/>
          </a:prstGeom>
          <a:solidFill>
            <a:schemeClr val="hlink"/>
          </a:solidFill>
          <a:ln w="6350" algn="ctr">
            <a:noFill/>
            <a:miter lim="800000"/>
            <a:headEnd/>
            <a:tailEnd/>
          </a:ln>
        </p:spPr>
        <p:txBody>
          <a:bodyPr lIns="90000" tIns="91440" rIns="90000" bIns="46800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Drug Metabolism, Pharmacokinetics :	In-vitro Screening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 smtClean="0">
                <a:solidFill>
                  <a:srgbClr val="FFFFFF"/>
                </a:solidFill>
              </a:rPr>
              <a:t>					Automated Assay</a:t>
            </a:r>
            <a:endParaRPr lang="en-US" sz="2000" b="1" dirty="0">
              <a:solidFill>
                <a:srgbClr val="FFFFFF"/>
              </a:solidFill>
            </a:endParaRPr>
          </a:p>
          <a:p>
            <a:pPr marL="171450" lvl="1" indent="-169863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10000"/>
              <a:buFont typeface="Wingdings" pitchFamily="2" charset="2"/>
              <a:buChar char="§"/>
            </a:pPr>
            <a:endParaRPr lang="en-US" sz="16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595" y="467714"/>
            <a:ext cx="8289925" cy="498475"/>
          </a:xfrm>
        </p:spPr>
        <p:txBody>
          <a:bodyPr/>
          <a:lstStyle/>
          <a:p>
            <a:r>
              <a:rPr lang="en-US" dirty="0" smtClean="0"/>
              <a:t>Achievements : </a:t>
            </a:r>
            <a:r>
              <a:rPr lang="en-US" sz="2000" dirty="0" smtClean="0"/>
              <a:t>Why does Novartis value this training</a:t>
            </a:r>
            <a:endParaRPr lang="en-US" sz="2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528916" y="908679"/>
            <a:ext cx="5682698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C000"/>
              </a:buClr>
              <a:buFont typeface="Arial" pitchFamily="34" charset="0"/>
              <a:buChar char="•"/>
            </a:pPr>
            <a:endParaRPr lang="en-GB" sz="2000" dirty="0" smtClean="0"/>
          </a:p>
          <a:p>
            <a:pPr marL="342900" indent="-342900">
              <a:buClr>
                <a:srgbClr val="FFC000"/>
              </a:buClr>
              <a:buFont typeface="Arial" pitchFamily="34" charset="0"/>
              <a:buChar char="•"/>
            </a:pPr>
            <a:endParaRPr lang="en-GB" sz="2000" dirty="0" smtClean="0"/>
          </a:p>
          <a:p>
            <a:pPr marL="342900" indent="-342900"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Calibre and diversity of graduates recruited</a:t>
            </a:r>
          </a:p>
          <a:p>
            <a:pPr marL="342900" indent="-342900">
              <a:buClr>
                <a:srgbClr val="FFC000"/>
              </a:buClr>
            </a:pPr>
            <a:r>
              <a:rPr lang="en-GB" sz="2000" dirty="0" smtClean="0"/>
              <a:t>     from scheme is excellent</a:t>
            </a:r>
          </a:p>
          <a:p>
            <a:pPr marL="342900" indent="-342900">
              <a:buClr>
                <a:srgbClr val="FFC000"/>
              </a:buClr>
            </a:pPr>
            <a:r>
              <a:rPr lang="en-GB" sz="2000" dirty="0" smtClean="0"/>
              <a:t>       </a:t>
            </a:r>
            <a:r>
              <a:rPr lang="en-GB" sz="1800" dirty="0" smtClean="0"/>
              <a:t>- Strong practical and problem solving skills</a:t>
            </a:r>
          </a:p>
          <a:p>
            <a:pPr marL="742950" lvl="1" indent="-285750"/>
            <a:r>
              <a:rPr lang="en-GB" sz="1800" dirty="0" smtClean="0"/>
              <a:t>- Difficult positions have been filled</a:t>
            </a:r>
          </a:p>
          <a:p>
            <a:pPr marL="742950" lvl="1" indent="-285750"/>
            <a:r>
              <a:rPr lang="en-GB" sz="1800" dirty="0" smtClean="0"/>
              <a:t>- No further training is needed</a:t>
            </a:r>
          </a:p>
          <a:p>
            <a:pPr marL="742950" lvl="1" indent="-285750"/>
            <a:r>
              <a:rPr lang="en-GB" sz="1800" dirty="0" smtClean="0"/>
              <a:t>- These graduates can train new staff members</a:t>
            </a:r>
          </a:p>
          <a:p>
            <a:pPr marL="742950" lvl="1" indent="-285750"/>
            <a:endParaRPr lang="en-GB" sz="2000" dirty="0" smtClean="0"/>
          </a:p>
          <a:p>
            <a:pPr marL="342900" indent="-342900"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Supervisors have developed new skills</a:t>
            </a:r>
          </a:p>
          <a:p>
            <a:pPr marL="742950" lvl="1" indent="-285750"/>
            <a:r>
              <a:rPr lang="en-GB" sz="1800" dirty="0" smtClean="0"/>
              <a:t>- Improvement in mentoring and coaching</a:t>
            </a:r>
          </a:p>
          <a:p>
            <a:pPr marL="742950" lvl="1" indent="-285750"/>
            <a:r>
              <a:rPr lang="en-GB" sz="1800" dirty="0" smtClean="0"/>
              <a:t>- Opportunities to develop</a:t>
            </a:r>
          </a:p>
          <a:p>
            <a:pPr marL="742950" lvl="1" indent="-285750"/>
            <a:r>
              <a:rPr lang="en-GB" sz="1800" dirty="0" smtClean="0"/>
              <a:t>- Motivational experience</a:t>
            </a:r>
          </a:p>
          <a:p>
            <a:pPr marL="742950" lvl="1" indent="-285750"/>
            <a:endParaRPr lang="en-GB" sz="2000" dirty="0" smtClean="0"/>
          </a:p>
          <a:p>
            <a:pPr marL="287338" lvl="1" indent="-285750">
              <a:buClr>
                <a:srgbClr val="FFC000"/>
              </a:buClr>
              <a:buFont typeface="Symbol" pitchFamily="18" charset="2"/>
              <a:buChar char="·"/>
            </a:pPr>
            <a:r>
              <a:rPr lang="en-GB" sz="2000" dirty="0" smtClean="0"/>
              <a:t>On successful completion options are:</a:t>
            </a:r>
          </a:p>
          <a:p>
            <a:pPr marL="566738" lvl="2" indent="-277813"/>
            <a:r>
              <a:rPr lang="en-GB" sz="2000" dirty="0" smtClean="0"/>
              <a:t>  - </a:t>
            </a:r>
            <a:r>
              <a:rPr lang="en-GB" sz="1800" dirty="0" smtClean="0"/>
              <a:t>Progress onto next apprentice level</a:t>
            </a:r>
          </a:p>
          <a:p>
            <a:pPr marL="566738" lvl="2" indent="-277813"/>
            <a:r>
              <a:rPr lang="en-GB" sz="2000" dirty="0" smtClean="0"/>
              <a:t>  - </a:t>
            </a:r>
            <a:r>
              <a:rPr lang="en-GB" sz="1800" dirty="0" smtClean="0"/>
              <a:t>Employ on Graduate grade</a:t>
            </a:r>
          </a:p>
          <a:p>
            <a:pPr marL="566738" lvl="2" indent="-277813"/>
            <a:r>
              <a:rPr lang="en-GB" sz="2000" dirty="0" smtClean="0"/>
              <a:t>  - </a:t>
            </a:r>
            <a:r>
              <a:rPr lang="en-GB" sz="1800" dirty="0" smtClean="0"/>
              <a:t>Terminate employment</a:t>
            </a:r>
          </a:p>
          <a:p>
            <a:pPr marL="742950" lvl="1" indent="-285750"/>
            <a:endParaRPr lang="en-GB" sz="2000" dirty="0" smtClean="0"/>
          </a:p>
          <a:p>
            <a:pPr marL="742950" lvl="1" indent="-285750"/>
            <a:endParaRPr lang="en-GB" sz="2000" dirty="0" smtClean="0"/>
          </a:p>
          <a:p>
            <a:pPr marL="342900" indent="-342900"/>
            <a:endParaRPr lang="en-GB" dirty="0" smtClean="0"/>
          </a:p>
          <a:p>
            <a:pPr marL="342900" indent="-342900"/>
            <a:endParaRPr lang="en-GB" dirty="0"/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6727825" y="1534566"/>
            <a:ext cx="1808163" cy="4559300"/>
            <a:chOff x="4312" y="917"/>
            <a:chExt cx="1065" cy="2685"/>
          </a:xfrm>
        </p:grpSpPr>
        <p:pic>
          <p:nvPicPr>
            <p:cNvPr id="7" name="Picture 22" descr="Nvs_01769"/>
            <p:cNvPicPr>
              <a:picLocks noChangeAspect="1" noChangeArrowheads="1"/>
            </p:cNvPicPr>
            <p:nvPr/>
          </p:nvPicPr>
          <p:blipFill>
            <a:blip r:embed="rId3" cstate="print"/>
            <a:srcRect b="25943"/>
            <a:stretch>
              <a:fillRect/>
            </a:stretch>
          </p:blipFill>
          <p:spPr bwMode="auto">
            <a:xfrm>
              <a:off x="4312" y="1782"/>
              <a:ext cx="1065" cy="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7" descr="Nvs_01789-1"/>
            <p:cNvPicPr>
              <a:picLocks noChangeAspect="1" noChangeArrowheads="1"/>
            </p:cNvPicPr>
            <p:nvPr/>
          </p:nvPicPr>
          <p:blipFill>
            <a:blip r:embed="rId4" cstate="print"/>
            <a:srcRect l="15800" r="13800"/>
            <a:stretch>
              <a:fillRect/>
            </a:stretch>
          </p:blipFill>
          <p:spPr bwMode="auto">
            <a:xfrm>
              <a:off x="4312" y="2594"/>
              <a:ext cx="1065" cy="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8" descr="Nvs_01805"/>
            <p:cNvPicPr>
              <a:picLocks noChangeAspect="1" noChangeArrowheads="1"/>
            </p:cNvPicPr>
            <p:nvPr/>
          </p:nvPicPr>
          <p:blipFill>
            <a:blip r:embed="rId5" cstate="print"/>
            <a:srcRect l="7800"/>
            <a:stretch>
              <a:fillRect/>
            </a:stretch>
          </p:blipFill>
          <p:spPr bwMode="auto">
            <a:xfrm>
              <a:off x="4312" y="917"/>
              <a:ext cx="1065" cy="8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50" y="461963"/>
            <a:ext cx="8289925" cy="498475"/>
          </a:xfrm>
        </p:spPr>
        <p:txBody>
          <a:bodyPr/>
          <a:lstStyle/>
          <a:p>
            <a:r>
              <a:rPr lang="en-US" dirty="0" smtClean="0"/>
              <a:t>Achievements : </a:t>
            </a:r>
            <a:r>
              <a:rPr lang="en-US" sz="2000" dirty="0" smtClean="0"/>
              <a:t>Why do the apprentices value this training</a:t>
            </a:r>
            <a:endParaRPr lang="en-GB" sz="2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11</a:t>
            </a:fld>
            <a:endParaRPr 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575287" y="1296490"/>
            <a:ext cx="776343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Alternative route into Pharmaceutical Research</a:t>
            </a:r>
          </a:p>
          <a:p>
            <a:pPr marL="342900" lvl="1" indent="-342900"/>
            <a:r>
              <a:rPr lang="en-GB" sz="2000" dirty="0" smtClean="0"/>
              <a:t>   	   - </a:t>
            </a:r>
            <a:r>
              <a:rPr lang="en-GB" sz="1800" dirty="0" smtClean="0"/>
              <a:t>Relevant practical training complemented by a degree</a:t>
            </a:r>
          </a:p>
          <a:p>
            <a:pPr marL="342900" lvl="1" indent="-342900"/>
            <a:r>
              <a:rPr lang="en-GB" sz="1800" dirty="0" smtClean="0"/>
              <a:t>   	   - Highly motivating</a:t>
            </a:r>
          </a:p>
          <a:p>
            <a:pPr marL="342900" lvl="1" indent="-342900"/>
            <a:r>
              <a:rPr lang="en-GB" sz="1800" dirty="0" smtClean="0"/>
              <a:t>    	   -  Acquire a unique skill set through rotations</a:t>
            </a:r>
          </a:p>
          <a:p>
            <a:pPr marL="342900" lvl="1" indent="-342900"/>
            <a:r>
              <a:rPr lang="en-GB" sz="1800" dirty="0" smtClean="0"/>
              <a:t>    	   - Earn while you learn</a:t>
            </a:r>
          </a:p>
          <a:p>
            <a:pPr marL="342900" lvl="1" indent="-342900"/>
            <a:endParaRPr lang="en-GB" sz="2000" dirty="0" smtClean="0"/>
          </a:p>
          <a:p>
            <a:pPr marL="342900" lvl="1" indent="-342900"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Interpersonal skill development</a:t>
            </a:r>
          </a:p>
          <a:p>
            <a:pPr marL="342900" lvl="1" indent="-342900">
              <a:buClr>
                <a:srgbClr val="FFC000"/>
              </a:buClr>
            </a:pPr>
            <a:r>
              <a:rPr lang="en-GB" sz="2000" dirty="0" smtClean="0"/>
              <a:t>    	   - </a:t>
            </a:r>
            <a:r>
              <a:rPr lang="en-GB" sz="1800" dirty="0" smtClean="0"/>
              <a:t>Communications and confidence</a:t>
            </a:r>
          </a:p>
          <a:p>
            <a:pPr marL="342900" lvl="1" indent="-342900">
              <a:buClr>
                <a:srgbClr val="FFC000"/>
              </a:buClr>
            </a:pPr>
            <a:r>
              <a:rPr lang="en-GB" sz="1800" dirty="0" smtClean="0"/>
              <a:t>    	</a:t>
            </a:r>
            <a:r>
              <a:rPr lang="en-GB" sz="1800" dirty="0" smtClean="0"/>
              <a:t>   </a:t>
            </a:r>
            <a:r>
              <a:rPr lang="en-GB" sz="1800" dirty="0" smtClean="0"/>
              <a:t>- Innovation and creativity encouraged</a:t>
            </a:r>
          </a:p>
          <a:p>
            <a:pPr marL="342900" lvl="1" indent="-342900">
              <a:buClr>
                <a:srgbClr val="FFC000"/>
              </a:buClr>
            </a:pPr>
            <a:r>
              <a:rPr lang="en-GB" sz="1800" dirty="0" smtClean="0"/>
              <a:t>      </a:t>
            </a:r>
            <a:r>
              <a:rPr lang="en-GB" sz="1800" dirty="0" smtClean="0"/>
              <a:t>   </a:t>
            </a:r>
            <a:r>
              <a:rPr lang="en-GB" sz="1800" dirty="0" smtClean="0"/>
              <a:t>- Coaching and supervisory skills developed</a:t>
            </a:r>
          </a:p>
          <a:p>
            <a:pPr marL="342900" lvl="1" indent="-342900"/>
            <a:endParaRPr lang="en-GB" sz="2000" dirty="0" smtClean="0"/>
          </a:p>
          <a:p>
            <a:pPr marL="287338" lvl="1" indent="-285750">
              <a:buClr>
                <a:srgbClr val="FFC000"/>
              </a:buClr>
              <a:buFont typeface="Symbol" pitchFamily="18" charset="2"/>
              <a:buChar char="·"/>
            </a:pPr>
            <a:r>
              <a:rPr lang="en-GB" sz="2000" dirty="0" smtClean="0"/>
              <a:t>On successful completion career options are:</a:t>
            </a:r>
          </a:p>
          <a:p>
            <a:pPr marL="566738" lvl="2" indent="-277813"/>
            <a:r>
              <a:rPr lang="en-GB" sz="2000" dirty="0" smtClean="0"/>
              <a:t> 	 - </a:t>
            </a:r>
            <a:r>
              <a:rPr lang="en-GB" sz="1800" dirty="0" smtClean="0"/>
              <a:t>Progress to full-time Graduate grade</a:t>
            </a:r>
          </a:p>
          <a:p>
            <a:pPr marL="566738" lvl="2" indent="-277813"/>
            <a:r>
              <a:rPr lang="en-GB" sz="1800" dirty="0" smtClean="0"/>
              <a:t>	 - Move on to PhD</a:t>
            </a:r>
          </a:p>
          <a:p>
            <a:pPr marL="566738" lvl="2" indent="-277813"/>
            <a:r>
              <a:rPr lang="en-GB" sz="1800" dirty="0" smtClean="0"/>
              <a:t>	 - Career break</a:t>
            </a:r>
          </a:p>
          <a:p>
            <a:pPr marL="566738" lvl="2" indent="-277813"/>
            <a:r>
              <a:rPr lang="en-GB" sz="1800" dirty="0" smtClean="0"/>
              <a:t>	 - Move to alternative employment</a:t>
            </a:r>
          </a:p>
          <a:p>
            <a:pPr marL="566738" lvl="2" indent="-277813">
              <a:buFont typeface="Symbol" pitchFamily="18" charset="2"/>
              <a:buChar char="-"/>
            </a:pPr>
            <a:endParaRPr lang="en-GB" dirty="0" smtClean="0"/>
          </a:p>
          <a:p>
            <a:pPr marL="566738" lvl="2" indent="-277813"/>
            <a:endParaRPr lang="en-US" dirty="0" smtClean="0"/>
          </a:p>
          <a:p>
            <a:pPr marL="342900" indent="-342900"/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72966" y="4650828"/>
            <a:ext cx="8213834" cy="1466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280" y="408175"/>
            <a:ext cx="8289925" cy="498475"/>
          </a:xfrm>
        </p:spPr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| Presentation Title | Presenter Name | Date | Subject | Business Use Only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12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10988" y="1264024"/>
            <a:ext cx="833346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sz="2000" dirty="0" smtClean="0"/>
              <a:t>Scheme now fully integrated into the culture. Diverse teams.</a:t>
            </a:r>
          </a:p>
          <a:p>
            <a:pPr>
              <a:buClr>
                <a:srgbClr val="FFC000"/>
              </a:buClr>
            </a:pPr>
            <a:endParaRPr lang="en-GB" sz="2000" dirty="0" smtClean="0"/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 Successful training model for a career in Pharmaceutical Research</a:t>
            </a:r>
          </a:p>
          <a:p>
            <a:pPr>
              <a:buClr>
                <a:srgbClr val="FFC000"/>
              </a:buClr>
            </a:pPr>
            <a:endParaRPr lang="en-GB" sz="2000" dirty="0" smtClean="0"/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 Mix of skills and expertise shows increase  in creativity and innovation</a:t>
            </a:r>
          </a:p>
          <a:p>
            <a:pPr>
              <a:buClr>
                <a:srgbClr val="FFC000"/>
              </a:buClr>
            </a:pPr>
            <a:endParaRPr lang="en-GB" sz="2000" dirty="0" smtClean="0"/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 Results in highly motivated and skilled graduates</a:t>
            </a:r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endParaRPr lang="en-GB" sz="2000" dirty="0" smtClean="0"/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en-GB" sz="2000" dirty="0" smtClean="0"/>
              <a:t> Sourcing University placements for part-time academic training is</a:t>
            </a:r>
          </a:p>
          <a:p>
            <a:pPr>
              <a:buClr>
                <a:srgbClr val="FFC000"/>
              </a:buClr>
            </a:pPr>
            <a:r>
              <a:rPr lang="en-GB" sz="2000" dirty="0" smtClean="0"/>
              <a:t>  crucial to success of scheme</a:t>
            </a:r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endParaRPr lang="en-GB" sz="2000" dirty="0" smtClean="0"/>
          </a:p>
          <a:p>
            <a:pPr>
              <a:buClr>
                <a:srgbClr val="FFC000"/>
              </a:buClr>
            </a:pPr>
            <a:r>
              <a:rPr lang="en-GB" sz="2000" dirty="0" smtClean="0"/>
              <a:t>Novartis feels the vision of a UK science apprenticeship is ambitious</a:t>
            </a:r>
          </a:p>
          <a:p>
            <a:pPr>
              <a:buClr>
                <a:srgbClr val="FFC000"/>
              </a:buClr>
            </a:pPr>
            <a:r>
              <a:rPr lang="en-GB" sz="2000" dirty="0" smtClean="0"/>
              <a:t>  but necessary to ensure that innovative R&amp;D continues to thrive by</a:t>
            </a:r>
          </a:p>
          <a:p>
            <a:pPr>
              <a:buClr>
                <a:srgbClr val="FFC000"/>
              </a:buClr>
            </a:pPr>
            <a:r>
              <a:rPr lang="en-GB" sz="2000" dirty="0" smtClean="0"/>
              <a:t>         attracting and retaining strongly motivated young people</a:t>
            </a:r>
          </a:p>
          <a:p>
            <a:pPr>
              <a:buClr>
                <a:srgbClr val="FFC000"/>
              </a:buClr>
            </a:pPr>
            <a:endParaRPr lang="en-GB" sz="2000" dirty="0" smtClean="0"/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endParaRPr lang="en-GB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625" y="393646"/>
            <a:ext cx="8289925" cy="498475"/>
          </a:xfrm>
        </p:spPr>
        <p:txBody>
          <a:bodyPr/>
          <a:lstStyle/>
          <a:p>
            <a:r>
              <a:rPr lang="en-GB" dirty="0" smtClean="0"/>
              <a:t>Acknowledgements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| Science Apprenticeships| Emma Budd| 18- Oct-2010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66AA3EA-0569-43EF-BBA3-83FDB109D582}" type="slidenum">
              <a:rPr lang="en-US" smtClean="0"/>
              <a:pPr/>
              <a:t>13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83325" y="1245475"/>
            <a:ext cx="742555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Senior Managers: </a:t>
            </a:r>
          </a:p>
          <a:p>
            <a:r>
              <a:rPr lang="en-GB" sz="2000" dirty="0" smtClean="0"/>
              <a:t>Vision to support the Scheme at beginning</a:t>
            </a:r>
          </a:p>
          <a:p>
            <a:endParaRPr lang="en-GB" dirty="0" smtClean="0"/>
          </a:p>
          <a:p>
            <a:r>
              <a:rPr lang="en-GB" dirty="0" smtClean="0"/>
              <a:t>Julia </a:t>
            </a:r>
            <a:r>
              <a:rPr lang="en-GB" dirty="0" err="1" smtClean="0"/>
              <a:t>Hatto</a:t>
            </a:r>
            <a:r>
              <a:rPr lang="en-GB" dirty="0" smtClean="0"/>
              <a:t> and Denise Head:</a:t>
            </a:r>
          </a:p>
          <a:p>
            <a:r>
              <a:rPr lang="en-GB" sz="2000" dirty="0" smtClean="0"/>
              <a:t>Responsible for starting the scheme</a:t>
            </a:r>
          </a:p>
          <a:p>
            <a:endParaRPr lang="en-GB" dirty="0" smtClean="0"/>
          </a:p>
          <a:p>
            <a:r>
              <a:rPr lang="en-GB" dirty="0" smtClean="0"/>
              <a:t>Apprentices:</a:t>
            </a:r>
          </a:p>
          <a:p>
            <a:r>
              <a:rPr lang="en-GB" sz="2000" dirty="0" smtClean="0"/>
              <a:t>For continued feedback</a:t>
            </a:r>
          </a:p>
          <a:p>
            <a:endParaRPr lang="en-GB" dirty="0" smtClean="0"/>
          </a:p>
          <a:p>
            <a:r>
              <a:rPr lang="en-GB" dirty="0" smtClean="0"/>
              <a:t>Supervisors: </a:t>
            </a:r>
          </a:p>
          <a:p>
            <a:r>
              <a:rPr lang="en-GB" sz="2000" dirty="0" smtClean="0"/>
              <a:t>Particularly of those in the first placement</a:t>
            </a:r>
          </a:p>
          <a:p>
            <a:endParaRPr lang="en-GB" dirty="0" smtClean="0"/>
          </a:p>
          <a:p>
            <a:r>
              <a:rPr lang="en-GB" dirty="0" smtClean="0"/>
              <a:t>Teacher-Partner:</a:t>
            </a:r>
          </a:p>
          <a:p>
            <a:r>
              <a:rPr lang="en-GB" dirty="0" smtClean="0"/>
              <a:t> </a:t>
            </a:r>
            <a:r>
              <a:rPr lang="en-GB" sz="2000" dirty="0" smtClean="0"/>
              <a:t>John Luton, </a:t>
            </a:r>
            <a:r>
              <a:rPr lang="en-GB" sz="2000" dirty="0" err="1" smtClean="0"/>
              <a:t>Varndean</a:t>
            </a:r>
            <a:endParaRPr lang="en-GB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CTIONNUMBER" val="1"/>
  <p:tag name="DIVIDERPICTUREPATH" val="C:\Program Files\PPTADDIN.300.EN\PictureGallery\NVS_P_00048_PPT.jpg"/>
  <p:tag name="SLIDETYPE" val="Novartis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TYPE" val="Normal"/>
</p:tagLst>
</file>

<file path=ppt/theme/theme1.xml><?xml version="1.0" encoding="utf-8"?>
<a:theme xmlns:a="http://schemas.openxmlformats.org/drawingml/2006/main" name="01_Novartis_White">
  <a:themeElements>
    <a:clrScheme name="NovartisWhit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FCAF17"/>
      </a:accent1>
      <a:accent2>
        <a:srgbClr val="EC8026"/>
      </a:accent2>
      <a:accent3>
        <a:srgbClr val="E44C16"/>
      </a:accent3>
      <a:accent4>
        <a:srgbClr val="923222"/>
      </a:accent4>
      <a:accent5>
        <a:srgbClr val="634329"/>
      </a:accent5>
      <a:accent6>
        <a:srgbClr val="000000"/>
      </a:accent6>
      <a:hlink>
        <a:srgbClr val="E44C16"/>
      </a:hlink>
      <a:folHlink>
        <a:srgbClr val="FCAF17"/>
      </a:folHlink>
    </a:clrScheme>
    <a:fontScheme name="NovartisWhi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Novartis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ovartis">
  <a:themeElements>
    <a:clrScheme name="Novartis">
      <a:dk1>
        <a:srgbClr val="917B69"/>
      </a:dk1>
      <a:lt1>
        <a:srgbClr val="FFFFFF"/>
      </a:lt1>
      <a:dk2>
        <a:srgbClr val="917B69"/>
      </a:dk2>
      <a:lt2>
        <a:srgbClr val="F8F8F8"/>
      </a:lt2>
      <a:accent1>
        <a:srgbClr val="FCAF17"/>
      </a:accent1>
      <a:accent2>
        <a:srgbClr val="EC8026"/>
      </a:accent2>
      <a:accent3>
        <a:srgbClr val="E44C16"/>
      </a:accent3>
      <a:accent4>
        <a:srgbClr val="923222"/>
      </a:accent4>
      <a:accent5>
        <a:srgbClr val="634329"/>
      </a:accent5>
      <a:accent6>
        <a:srgbClr val="000000"/>
      </a:accent6>
      <a:hlink>
        <a:srgbClr val="917B69"/>
      </a:hlink>
      <a:folHlink>
        <a:srgbClr val="917B69"/>
      </a:folHlink>
    </a:clrScheme>
    <a:fontScheme name="Novarti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Novart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ovartis">
  <a:themeElements>
    <a:clrScheme name="Novartis">
      <a:dk1>
        <a:srgbClr val="917B69"/>
      </a:dk1>
      <a:lt1>
        <a:srgbClr val="FFFFFF"/>
      </a:lt1>
      <a:dk2>
        <a:srgbClr val="917B69"/>
      </a:dk2>
      <a:lt2>
        <a:srgbClr val="F8F8F8"/>
      </a:lt2>
      <a:accent1>
        <a:srgbClr val="FCAF17"/>
      </a:accent1>
      <a:accent2>
        <a:srgbClr val="EC8026"/>
      </a:accent2>
      <a:accent3>
        <a:srgbClr val="E44C16"/>
      </a:accent3>
      <a:accent4>
        <a:srgbClr val="923222"/>
      </a:accent4>
      <a:accent5>
        <a:srgbClr val="634329"/>
      </a:accent5>
      <a:accent6>
        <a:srgbClr val="000000"/>
      </a:accent6>
      <a:hlink>
        <a:srgbClr val="917B69"/>
      </a:hlink>
      <a:folHlink>
        <a:srgbClr val="917B69"/>
      </a:folHlink>
    </a:clrScheme>
    <a:fontScheme name="Novarti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Novart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2197</TotalTime>
  <Words>703</Words>
  <Application>Microsoft Office PowerPoint</Application>
  <PresentationFormat>On-screen Show (4:3)</PresentationFormat>
  <Paragraphs>229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01_Novartis_White</vt:lpstr>
      <vt:lpstr>An Alternative Route into Research</vt:lpstr>
      <vt:lpstr>Presentation Content</vt:lpstr>
      <vt:lpstr>Who are we?</vt:lpstr>
      <vt:lpstr>Scientific Apprentice Scheme Background</vt:lpstr>
      <vt:lpstr>Scientific Apprentice Scheme Background</vt:lpstr>
      <vt:lpstr>The Process – A two part scheme</vt:lpstr>
      <vt:lpstr>The Process – General Skill Development</vt:lpstr>
      <vt:lpstr>The Process - Core Chemistry Skills</vt:lpstr>
      <vt:lpstr>The Process – Core Biology Skills</vt:lpstr>
      <vt:lpstr>Achievements : Why does Novartis value this training</vt:lpstr>
      <vt:lpstr>Achievements : Why do the apprentices value this training</vt:lpstr>
      <vt:lpstr>Conclusions</vt:lpstr>
      <vt:lpstr>Acknowledgements</vt:lpstr>
    </vt:vector>
  </TitlesOfParts>
  <Company>Novartis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Novartis AG</dc:creator>
  <cp:lastModifiedBy>BUDDEM1</cp:lastModifiedBy>
  <cp:revision>381</cp:revision>
  <dcterms:created xsi:type="dcterms:W3CDTF">2003-03-31T17:34:10Z</dcterms:created>
  <dcterms:modified xsi:type="dcterms:W3CDTF">2010-10-13T06:58:21Z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viderSectionCount">
    <vt:lpwstr>6</vt:lpwstr>
  </property>
</Properties>
</file>