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58" r:id="rId5"/>
    <p:sldId id="259" r:id="rId6"/>
    <p:sldId id="260"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984" y="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F494A10-ADFA-4BBD-B799-2E5872111CCA}" type="datetimeFigureOut">
              <a:rPr lang="en-US" smtClean="0"/>
              <a:pPr/>
              <a:t>10/21/2011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BA49B2-C020-43F6-8684-83D7F53C2EE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F494A10-ADFA-4BBD-B799-2E5872111CCA}" type="datetimeFigureOut">
              <a:rPr lang="en-US" smtClean="0"/>
              <a:pPr/>
              <a:t>10/21/2011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BA49B2-C020-43F6-8684-83D7F53C2EE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F494A10-ADFA-4BBD-B799-2E5872111CCA}" type="datetimeFigureOut">
              <a:rPr lang="en-US" smtClean="0"/>
              <a:pPr/>
              <a:t>10/21/2011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BA49B2-C020-43F6-8684-83D7F53C2EE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F494A10-ADFA-4BBD-B799-2E5872111CCA}" type="datetimeFigureOut">
              <a:rPr lang="en-US" smtClean="0"/>
              <a:pPr/>
              <a:t>10/21/2011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BA49B2-C020-43F6-8684-83D7F53C2EE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F494A10-ADFA-4BBD-B799-2E5872111CCA}" type="datetimeFigureOut">
              <a:rPr lang="en-US" smtClean="0"/>
              <a:pPr/>
              <a:t>10/21/2011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BA49B2-C020-43F6-8684-83D7F53C2EE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F494A10-ADFA-4BBD-B799-2E5872111CCA}" type="datetimeFigureOut">
              <a:rPr lang="en-US" smtClean="0"/>
              <a:pPr/>
              <a:t>10/21/2011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BA49B2-C020-43F6-8684-83D7F53C2EE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494A10-ADFA-4BBD-B799-2E5872111CCA}" type="datetimeFigureOut">
              <a:rPr lang="en-US" smtClean="0"/>
              <a:pPr/>
              <a:t>10/21/2011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BA49B2-C020-43F6-8684-83D7F53C2EE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F494A10-ADFA-4BBD-B799-2E5872111CCA}" type="datetimeFigureOut">
              <a:rPr lang="en-US" smtClean="0"/>
              <a:pPr/>
              <a:t>10/21/2011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BA49B2-C020-43F6-8684-83D7F53C2EE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F494A10-ADFA-4BBD-B799-2E5872111CCA}" type="datetimeFigureOut">
              <a:rPr lang="en-US" smtClean="0"/>
              <a:pPr/>
              <a:t>10/21/2011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BA49B2-C020-43F6-8684-83D7F53C2EE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F494A10-ADFA-4BBD-B799-2E5872111CCA}" type="datetimeFigureOut">
              <a:rPr lang="en-US" smtClean="0"/>
              <a:pPr/>
              <a:t>10/21/2011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BA49B2-C020-43F6-8684-83D7F53C2EE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F494A10-ADFA-4BBD-B799-2E5872111CCA}" type="datetimeFigureOut">
              <a:rPr lang="en-US" smtClean="0"/>
              <a:pPr/>
              <a:t>10/21/2011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BA49B2-C020-43F6-8684-83D7F53C2EE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6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494A10-ADFA-4BBD-B799-2E5872111CCA}" type="datetimeFigureOut">
              <a:rPr lang="en-US" smtClean="0"/>
              <a:pPr/>
              <a:t>10/21/2011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BA49B2-C020-43F6-8684-83D7F53C2EE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6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484785"/>
            <a:ext cx="7772400" cy="1368152"/>
          </a:xfrm>
        </p:spPr>
        <p:txBody>
          <a:bodyPr>
            <a:normAutofit/>
          </a:bodyPr>
          <a:lstStyle/>
          <a:p>
            <a:r>
              <a:rPr lang="en-GB" sz="4000" dirty="0" smtClean="0">
                <a:solidFill>
                  <a:schemeClr val="bg1"/>
                </a:solidFill>
                <a:latin typeface="Arial" pitchFamily="34" charset="0"/>
                <a:cs typeface="Arial" pitchFamily="34" charset="0"/>
              </a:rPr>
              <a:t>High Level Apprenticeship in Advanced Manufacturing</a:t>
            </a:r>
            <a:endParaRPr lang="en-US" sz="4000" dirty="0">
              <a:solidFill>
                <a:schemeClr val="bg1"/>
              </a:solidFill>
              <a:latin typeface="Arial" pitchFamily="34" charset="0"/>
              <a:cs typeface="Arial" pitchFamily="34" charset="0"/>
            </a:endParaRPr>
          </a:p>
        </p:txBody>
      </p:sp>
      <p:sp>
        <p:nvSpPr>
          <p:cNvPr id="3" name="Subtitle 2"/>
          <p:cNvSpPr>
            <a:spLocks noGrp="1"/>
          </p:cNvSpPr>
          <p:nvPr>
            <p:ph type="subTitle" idx="1"/>
          </p:nvPr>
        </p:nvSpPr>
        <p:spPr>
          <a:xfrm>
            <a:off x="755576" y="3068960"/>
            <a:ext cx="7632848" cy="1944216"/>
          </a:xfrm>
        </p:spPr>
        <p:txBody>
          <a:bodyPr>
            <a:normAutofit/>
          </a:bodyPr>
          <a:lstStyle/>
          <a:p>
            <a:pPr algn="l"/>
            <a:r>
              <a:rPr lang="en-GB" dirty="0" smtClean="0">
                <a:solidFill>
                  <a:schemeClr val="bg1">
                    <a:lumMod val="75000"/>
                  </a:schemeClr>
                </a:solidFill>
                <a:latin typeface="Arial" pitchFamily="34" charset="0"/>
                <a:cs typeface="Arial" pitchFamily="34" charset="0"/>
              </a:rPr>
              <a:t>Ian Lockhart</a:t>
            </a:r>
          </a:p>
          <a:p>
            <a:pPr algn="l"/>
            <a:r>
              <a:rPr lang="en-GB" dirty="0" smtClean="0">
                <a:solidFill>
                  <a:schemeClr val="bg1">
                    <a:lumMod val="75000"/>
                  </a:schemeClr>
                </a:solidFill>
                <a:latin typeface="Arial" pitchFamily="34" charset="0"/>
                <a:cs typeface="Arial" pitchFamily="34" charset="0"/>
              </a:rPr>
              <a:t>Apprenticeship Manager</a:t>
            </a:r>
            <a:endParaRPr lang="en-US" dirty="0">
              <a:solidFill>
                <a:schemeClr val="bg1">
                  <a:lumMod val="7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88840"/>
            <a:ext cx="8229600" cy="3600401"/>
          </a:xfrm>
        </p:spPr>
        <p:txBody>
          <a:bodyPr>
            <a:normAutofit/>
          </a:bodyPr>
          <a:lstStyle/>
          <a:p>
            <a:pPr>
              <a:buNone/>
            </a:pPr>
            <a:r>
              <a:rPr lang="en-US" sz="2400" dirty="0" smtClean="0">
                <a:latin typeface="Arial" pitchFamily="34" charset="0"/>
                <a:cs typeface="Arial" pitchFamily="34" charset="0"/>
              </a:rPr>
              <a:t> </a:t>
            </a:r>
          </a:p>
          <a:p>
            <a:endParaRPr lang="en-US" sz="2400" dirty="0">
              <a:latin typeface="Arial" pitchFamily="34" charset="0"/>
              <a:cs typeface="Arial" pitchFamily="34" charset="0"/>
            </a:endParaRPr>
          </a:p>
        </p:txBody>
      </p:sp>
      <p:sp>
        <p:nvSpPr>
          <p:cNvPr id="6" name="Title 1"/>
          <p:cNvSpPr txBox="1">
            <a:spLocks/>
          </p:cNvSpPr>
          <p:nvPr/>
        </p:nvSpPr>
        <p:spPr>
          <a:xfrm>
            <a:off x="683568" y="116632"/>
            <a:ext cx="7772400" cy="93610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sz="3600" b="0" i="0" u="none" strike="noStrike" kern="1200" cap="none" spc="0" normalizeH="0" baseline="0" noProof="0" dirty="0" smtClean="0">
              <a:ln>
                <a:noFill/>
              </a:ln>
              <a:solidFill>
                <a:schemeClr val="bg1"/>
              </a:solidFill>
              <a:effectLst/>
              <a:uLnTx/>
              <a:uFillTx/>
              <a:latin typeface="Arial" pitchFamily="34" charset="0"/>
              <a:ea typeface="+mj-ea"/>
              <a:cs typeface="Arial" pitchFamily="3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3600" b="0" i="0" u="none" strike="noStrike" kern="1200" cap="none" spc="0" normalizeH="0" baseline="0" noProof="0" dirty="0" smtClean="0">
              <a:ln>
                <a:noFill/>
              </a:ln>
              <a:solidFill>
                <a:schemeClr val="bg1"/>
              </a:solidFill>
              <a:effectLst/>
              <a:uLnTx/>
              <a:uFillTx/>
              <a:latin typeface="Arial" pitchFamily="34" charset="0"/>
              <a:ea typeface="+mj-ea"/>
              <a:cs typeface="Arial" pitchFamily="34" charset="0"/>
            </a:endParaRPr>
          </a:p>
        </p:txBody>
      </p:sp>
      <p:sp>
        <p:nvSpPr>
          <p:cNvPr id="7" name="Subtitle 2"/>
          <p:cNvSpPr txBox="1">
            <a:spLocks/>
          </p:cNvSpPr>
          <p:nvPr/>
        </p:nvSpPr>
        <p:spPr>
          <a:xfrm>
            <a:off x="755576" y="1412776"/>
            <a:ext cx="7992888" cy="576064"/>
          </a:xfrm>
          <a:prstGeom prst="rect">
            <a:avLst/>
          </a:prstGeom>
        </p:spPr>
        <p:txBody>
          <a:bodyPr vert="horz" lIns="91440" tIns="45720" rIns="91440" bIns="45720" rtlCol="0">
            <a:normAutofit lnSpcReduction="10000"/>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3200" b="0" i="0" u="none" strike="noStrike" kern="1200" cap="none" spc="0" normalizeH="0" baseline="0" noProof="0" dirty="0" smtClean="0">
              <a:ln>
                <a:noFill/>
              </a:ln>
              <a:solidFill>
                <a:schemeClr val="tx2">
                  <a:lumMod val="60000"/>
                  <a:lumOff val="40000"/>
                </a:schemeClr>
              </a:solidFill>
              <a:effectLst/>
              <a:uLnTx/>
              <a:uFillTx/>
              <a:latin typeface="Arial" pitchFamily="34" charset="0"/>
              <a:cs typeface="Arial" pitchFamily="34" charset="0"/>
            </a:endParaRPr>
          </a:p>
        </p:txBody>
      </p:sp>
      <p:sp>
        <p:nvSpPr>
          <p:cNvPr id="5" name="TextBox 4"/>
          <p:cNvSpPr txBox="1"/>
          <p:nvPr/>
        </p:nvSpPr>
        <p:spPr>
          <a:xfrm>
            <a:off x="467544" y="116632"/>
            <a:ext cx="5544616" cy="646331"/>
          </a:xfrm>
          <a:prstGeom prst="rect">
            <a:avLst/>
          </a:prstGeom>
          <a:noFill/>
        </p:spPr>
        <p:txBody>
          <a:bodyPr wrap="square" rtlCol="0">
            <a:spAutoFit/>
          </a:bodyPr>
          <a:lstStyle/>
          <a:p>
            <a:r>
              <a:rPr lang="en-GB" sz="3600" dirty="0" smtClean="0">
                <a:solidFill>
                  <a:schemeClr val="bg1"/>
                </a:solidFill>
              </a:rPr>
              <a:t>Project Aim </a:t>
            </a:r>
            <a:r>
              <a:rPr lang="en-GB" dirty="0" smtClean="0">
                <a:solidFill>
                  <a:schemeClr val="bg1"/>
                </a:solidFill>
              </a:rPr>
              <a:t> </a:t>
            </a:r>
            <a:endParaRPr lang="en-GB" dirty="0">
              <a:solidFill>
                <a:schemeClr val="bg1"/>
              </a:solidFill>
            </a:endParaRPr>
          </a:p>
        </p:txBody>
      </p:sp>
      <p:sp>
        <p:nvSpPr>
          <p:cNvPr id="9" name="TextBox 8"/>
          <p:cNvSpPr txBox="1"/>
          <p:nvPr/>
        </p:nvSpPr>
        <p:spPr>
          <a:xfrm>
            <a:off x="403920" y="1709192"/>
            <a:ext cx="8740080" cy="4524315"/>
          </a:xfrm>
          <a:prstGeom prst="rect">
            <a:avLst/>
          </a:prstGeom>
          <a:noFill/>
        </p:spPr>
        <p:txBody>
          <a:bodyPr wrap="square" rtlCol="0">
            <a:spAutoFit/>
          </a:bodyPr>
          <a:lstStyle/>
          <a:p>
            <a:pPr>
              <a:buFont typeface="Arial" pitchFamily="34" charset="0"/>
              <a:buChar char="•"/>
            </a:pPr>
            <a:r>
              <a:rPr lang="en-GB" sz="3200" b="1" dirty="0" smtClean="0"/>
              <a:t> Work with employers across the advanced manufacturing industries to ensure the solutions are supported by small and medium sized businesses,  with an emphasis on working with SME’s in the supply chain to large employers.    </a:t>
            </a:r>
          </a:p>
          <a:p>
            <a:endParaRPr lang="en-GB" sz="3200" b="1" dirty="0" smtClean="0"/>
          </a:p>
          <a:p>
            <a:endParaRPr lang="en-GB" sz="3200" b="1" dirty="0" smtClean="0"/>
          </a:p>
          <a:p>
            <a:endParaRPr lang="en-GB" sz="3200" b="1" dirty="0" smtClean="0"/>
          </a:p>
          <a:p>
            <a:endParaRPr lang="en-GB"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solidFill>
                  <a:schemeClr val="bg1"/>
                </a:solidFill>
              </a:rPr>
              <a:t>Who is leading this Project</a:t>
            </a:r>
            <a:endParaRPr lang="en-GB" dirty="0">
              <a:solidFill>
                <a:schemeClr val="bg1"/>
              </a:solidFill>
            </a:endParaRPr>
          </a:p>
        </p:txBody>
      </p:sp>
      <p:sp>
        <p:nvSpPr>
          <p:cNvPr id="3" name="Content Placeholder 2"/>
          <p:cNvSpPr>
            <a:spLocks noGrp="1"/>
          </p:cNvSpPr>
          <p:nvPr>
            <p:ph idx="1"/>
          </p:nvPr>
        </p:nvSpPr>
        <p:spPr/>
        <p:txBody>
          <a:bodyPr/>
          <a:lstStyle/>
          <a:p>
            <a:r>
              <a:rPr lang="en-GB" b="1" dirty="0" smtClean="0"/>
              <a:t>Cogent, Proskills, UKCES and IMPROVE</a:t>
            </a:r>
          </a:p>
          <a:p>
            <a:r>
              <a:rPr lang="en-GB" b="1" dirty="0" smtClean="0"/>
              <a:t>SEMTA are leading this Project.</a:t>
            </a:r>
          </a:p>
          <a:p>
            <a:pPr>
              <a:buNone/>
            </a:pPr>
            <a:endParaRPr lang="en-GB" b="1" dirty="0" smtClean="0"/>
          </a:p>
          <a:p>
            <a:r>
              <a:rPr lang="en-GB" b="1" dirty="0" smtClean="0"/>
              <a:t>The HLA will commence in 2012</a:t>
            </a:r>
          </a:p>
          <a:p>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solidFill>
                  <a:schemeClr val="bg1"/>
                </a:solidFill>
              </a:rPr>
              <a:t>Employers Taking Part  </a:t>
            </a:r>
            <a:endParaRPr lang="en-GB" dirty="0">
              <a:solidFill>
                <a:schemeClr val="bg1"/>
              </a:solidFill>
            </a:endParaRPr>
          </a:p>
        </p:txBody>
      </p:sp>
      <p:sp>
        <p:nvSpPr>
          <p:cNvPr id="3" name="Content Placeholder 2"/>
          <p:cNvSpPr>
            <a:spLocks noGrp="1"/>
          </p:cNvSpPr>
          <p:nvPr>
            <p:ph idx="1"/>
          </p:nvPr>
        </p:nvSpPr>
        <p:spPr/>
        <p:txBody>
          <a:bodyPr/>
          <a:lstStyle/>
          <a:p>
            <a:r>
              <a:rPr lang="en-GB" b="1" dirty="0" smtClean="0"/>
              <a:t>AIRBUS UK</a:t>
            </a:r>
          </a:p>
          <a:p>
            <a:r>
              <a:rPr lang="en-GB" b="1" dirty="0" smtClean="0"/>
              <a:t>BAE Systems </a:t>
            </a:r>
          </a:p>
          <a:p>
            <a:r>
              <a:rPr lang="en-GB" b="1" dirty="0" smtClean="0"/>
              <a:t>GKN</a:t>
            </a:r>
          </a:p>
          <a:p>
            <a:r>
              <a:rPr lang="en-GB" b="1" dirty="0" smtClean="0"/>
              <a:t>SIEMENS</a:t>
            </a:r>
          </a:p>
          <a:p>
            <a:r>
              <a:rPr lang="en-GB" b="1" dirty="0" smtClean="0"/>
              <a:t>Pilkington Glass </a:t>
            </a:r>
          </a:p>
          <a:p>
            <a:r>
              <a:rPr lang="en-GB" b="1" dirty="0" smtClean="0"/>
              <a:t>Walkers Crisps </a:t>
            </a:r>
            <a:endParaRPr lang="en-GB"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solidFill>
                  <a:schemeClr val="bg1"/>
                </a:solidFill>
              </a:rPr>
              <a:t>The Cogent Model</a:t>
            </a:r>
            <a:endParaRPr lang="en-GB" dirty="0">
              <a:solidFill>
                <a:schemeClr val="bg1"/>
              </a:solidFill>
            </a:endParaRPr>
          </a:p>
        </p:txBody>
      </p:sp>
      <p:pic>
        <p:nvPicPr>
          <p:cNvPr id="10" name="Content Placeholder 9" descr="Adv Man Chart.jpg"/>
          <p:cNvPicPr>
            <a:picLocks noGrp="1" noChangeAspect="1"/>
          </p:cNvPicPr>
          <p:nvPr>
            <p:ph idx="1"/>
          </p:nvPr>
        </p:nvPicPr>
        <p:blipFill>
          <a:blip r:embed="rId2" cstate="print"/>
          <a:stretch>
            <a:fillRect/>
          </a:stretch>
        </p:blipFill>
        <p:spPr>
          <a:xfrm>
            <a:off x="179512" y="1600201"/>
            <a:ext cx="8784976" cy="5069159"/>
          </a:xfr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solidFill>
                  <a:schemeClr val="bg1"/>
                </a:solidFill>
              </a:rPr>
              <a:t>Help Needed </a:t>
            </a:r>
            <a:endParaRPr lang="en-GB" dirty="0">
              <a:solidFill>
                <a:schemeClr val="bg1"/>
              </a:solidFill>
            </a:endParaRPr>
          </a:p>
        </p:txBody>
      </p:sp>
      <p:sp>
        <p:nvSpPr>
          <p:cNvPr id="3" name="Content Placeholder 2"/>
          <p:cNvSpPr>
            <a:spLocks noGrp="1"/>
          </p:cNvSpPr>
          <p:nvPr>
            <p:ph idx="1"/>
          </p:nvPr>
        </p:nvSpPr>
        <p:spPr/>
        <p:txBody>
          <a:bodyPr/>
          <a:lstStyle/>
          <a:p>
            <a:pPr algn="ctr">
              <a:buNone/>
            </a:pPr>
            <a:r>
              <a:rPr lang="en-GB" sz="2800" b="1" dirty="0" smtClean="0"/>
              <a:t>We would like your help in developing Cogent Pathways in this  </a:t>
            </a:r>
          </a:p>
          <a:p>
            <a:pPr algn="ctr">
              <a:buNone/>
            </a:pPr>
            <a:r>
              <a:rPr lang="en-GB" sz="2800" b="1" dirty="0" smtClean="0"/>
              <a:t>High Level Apprenticeship in Advanced Manufacturing</a:t>
            </a:r>
          </a:p>
          <a:p>
            <a:pPr algn="ctr">
              <a:buNone/>
            </a:pPr>
            <a:r>
              <a:rPr lang="en-GB" sz="2800" b="1" dirty="0" smtClean="0"/>
              <a:t>and attending the employer steering group meetings.</a:t>
            </a:r>
          </a:p>
          <a:p>
            <a:pPr algn="ctr">
              <a:buNone/>
            </a:pPr>
            <a:endParaRPr lang="en-GB" sz="2800" b="1" dirty="0" smtClean="0"/>
          </a:p>
          <a:p>
            <a:pPr algn="ctr">
              <a:buNone/>
            </a:pPr>
            <a:r>
              <a:rPr lang="en-GB" sz="2800" b="1" dirty="0" smtClean="0"/>
              <a:t>For more information please contact </a:t>
            </a:r>
          </a:p>
          <a:p>
            <a:pPr algn="ctr">
              <a:buNone/>
            </a:pPr>
            <a:r>
              <a:rPr lang="en-GB" sz="2800" b="1" dirty="0" smtClean="0"/>
              <a:t>Ian.lockhart@cogent –ssc.com  </a:t>
            </a:r>
            <a:endParaRPr lang="en-GB"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564</TotalTime>
  <Words>125</Words>
  <Application>Microsoft Office PowerPoint</Application>
  <PresentationFormat>On-screen Show (4:3)</PresentationFormat>
  <Paragraphs>28</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High Level Apprenticeship in Advanced Manufacturing</vt:lpstr>
      <vt:lpstr>PowerPoint Presentation</vt:lpstr>
      <vt:lpstr>Who is leading this Project</vt:lpstr>
      <vt:lpstr>Employers Taking Part  </vt:lpstr>
      <vt:lpstr>The Cogent Model</vt:lpstr>
      <vt:lpstr>Help Needed </vt:lpstr>
    </vt:vector>
  </TitlesOfParts>
  <Company>Dimension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Area</dc:title>
  <dc:creator>Mike</dc:creator>
  <cp:lastModifiedBy>Jenny Clucas</cp:lastModifiedBy>
  <cp:revision>56</cp:revision>
  <dcterms:created xsi:type="dcterms:W3CDTF">2011-02-18T15:00:35Z</dcterms:created>
  <dcterms:modified xsi:type="dcterms:W3CDTF">2011-10-21T06:33:50Z</dcterms:modified>
</cp:coreProperties>
</file>