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sldIdLst>
    <p:sldId id="256" r:id="rId4"/>
    <p:sldId id="262" r:id="rId5"/>
    <p:sldId id="263" r:id="rId6"/>
    <p:sldId id="260" r:id="rId7"/>
    <p:sldId id="259" r:id="rId8"/>
    <p:sldId id="275" r:id="rId9"/>
    <p:sldId id="276" r:id="rId10"/>
    <p:sldId id="277" r:id="rId11"/>
    <p:sldId id="278" r:id="rId12"/>
    <p:sldId id="279" r:id="rId13"/>
    <p:sldId id="280" r:id="rId14"/>
    <p:sldId id="264" r:id="rId15"/>
    <p:sldId id="265" r:id="rId16"/>
    <p:sldId id="266" r:id="rId17"/>
    <p:sldId id="267" r:id="rId18"/>
    <p:sldId id="268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71" autoAdjust="0"/>
    <p:restoredTop sz="94660"/>
  </p:normalViewPr>
  <p:slideViewPr>
    <p:cSldViewPr>
      <p:cViewPr>
        <p:scale>
          <a:sx n="66" d="100"/>
          <a:sy n="66" d="100"/>
        </p:scale>
        <p:origin x="-177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1CFA60-30C1-4BA2-8797-5FCE71D4ED66}" type="datetimeFigureOut">
              <a:rPr lang="en-GB" smtClean="0"/>
              <a:pPr/>
              <a:t>26/06/2011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64899F-9508-4BF1-9D57-3D437134FC3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071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60% of employers stated that ‘competence based skills’ had increased in the 12 months preceding the survey.  A slightly lower proportion of employers expected the demand for technical (55%); leadership and management (55%); and professional/higher level skills (40%) to increase in the 12 months following the survey.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38C58-6CEE-4A50-8627-16F6F9942456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737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729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670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7116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263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9189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6986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865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11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3486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4500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F1A3B-B6EA-476A-8AE9-EA0D879E43D6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FF328-F85A-44BD-AB7D-9EC476CF533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8614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0EF24-B973-4F90-B7B6-746FAF57930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06777-271F-43E5-A18A-D7B5FF59233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9523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8417A-7DD5-4708-A088-60B022E1446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DEA18-F0E1-408F-92AF-BD3DABF198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7385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1311E-F69D-4207-9AC0-D63201F1498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ADA6F-077F-42C4-91F7-5138414CEFB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0373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5F681-5365-40E2-AFE3-CCBF7920463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807CC-E2AC-4F53-9FEE-FFA67606531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3055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DF0FB-C1D7-421A-8746-12D5B5A3E3D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5F1D5-B7BD-4C7B-8788-90E2A34C1FE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9619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0DE20-7861-42C9-AB70-1354E9B5A4E3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2FC30-FD71-4E38-A0E4-AE4471D5F12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5095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8C1EE-C6F4-4751-B08B-D708874E53C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E75E9-5A0E-4583-95FA-C21C4D47548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2219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EBB3D-1D7C-45E8-ACF5-73D744D7679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8ACDE-3C11-456D-A185-1CE9680C4316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092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B0DD2-2F43-445A-9782-2D4B0E4AB6F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59AD1-1F4E-4154-AAD0-6F2F905E28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1907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EF483-66ED-4E2E-B618-A88E63E0A718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1FD6E-19C0-4B1B-A1DA-329BE7AD3A1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471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94A10-ADFA-4BBD-B799-2E5872111CCA}" type="datetimeFigureOut">
              <a:rPr lang="en-US" smtClean="0"/>
              <a:pPr/>
              <a:t>6/26/2011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A49B2-C020-43F6-8684-83D7F53C2EE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94A10-ADFA-4BBD-B799-2E5872111CCA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A49B2-C020-43F6-8684-83D7F53C2EE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928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4C81DE-7E2F-4FD4-96A5-050389957835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6/26/2011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DE8DE4-B954-4FEF-A65B-856C1456001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01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CBC1C6.4B0ED62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368152"/>
          </a:xfrm>
        </p:spPr>
        <p:txBody>
          <a:bodyPr>
            <a:normAutofit/>
          </a:bodyPr>
          <a:lstStyle/>
          <a:p>
            <a:pPr algn="l"/>
            <a:r>
              <a:rPr lang="en-GB" sz="5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Cogent Qualifications</a:t>
            </a:r>
            <a:endParaRPr lang="en-US" sz="5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068960"/>
            <a:ext cx="7632848" cy="1944216"/>
          </a:xfrm>
        </p:spPr>
        <p:txBody>
          <a:bodyPr>
            <a:normAutofit/>
          </a:bodyPr>
          <a:lstStyle/>
          <a:p>
            <a:pPr algn="l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Jayne Edwards</a:t>
            </a:r>
          </a:p>
          <a:p>
            <a:pPr algn="l"/>
            <a:r>
              <a:rPr lang="en-GB" dirty="0" smtClean="0">
                <a:solidFill>
                  <a:schemeClr val="bg1">
                    <a:lumMod val="75000"/>
                  </a:schemeClr>
                </a:solidFill>
              </a:rPr>
              <a:t>June 2011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03032" cy="1143000"/>
          </a:xfrm>
        </p:spPr>
        <p:txBody>
          <a:bodyPr>
            <a:normAutofit fontScale="90000"/>
          </a:bodyPr>
          <a:lstStyle/>
          <a:p>
            <a:pPr lvl="0" algn="l"/>
            <a:r>
              <a:rPr lang="en-US" b="1" dirty="0" smtClean="0">
                <a:solidFill>
                  <a:schemeClr val="bg1"/>
                </a:solidFill>
              </a:rPr>
              <a:t>Qualification funding</a:t>
            </a:r>
            <a:r>
              <a:rPr lang="en-US" dirty="0" smtClean="0"/>
              <a:t/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36712"/>
            <a:ext cx="8496944" cy="518457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Demise of Train to Gain &amp; Sector Compact   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Joint Investment </a:t>
            </a:r>
            <a:r>
              <a:rPr lang="en-US" sz="3200" dirty="0" err="1" smtClean="0"/>
              <a:t>Programme</a:t>
            </a:r>
            <a:r>
              <a:rPr lang="en-US" sz="3200" dirty="0" smtClean="0"/>
              <a:t> – sector priority qualifications &amp; units in Year 2  **</a:t>
            </a:r>
          </a:p>
          <a:p>
            <a:r>
              <a:rPr lang="en-US" dirty="0" smtClean="0"/>
              <a:t>SFA Guidance Note 7 &amp; 19+ Learner Subsidy paper</a:t>
            </a:r>
          </a:p>
          <a:p>
            <a:pPr lvl="1"/>
            <a:r>
              <a:rPr lang="en-US" dirty="0" smtClean="0"/>
              <a:t>First Level 2 entitlement changes in 12/13; over 25s co-funded</a:t>
            </a:r>
          </a:p>
          <a:p>
            <a:pPr lvl="1"/>
            <a:r>
              <a:rPr lang="en-US" dirty="0" smtClean="0"/>
              <a:t>Additional Level 2s co-funded in 11/12 for SMEs only</a:t>
            </a:r>
          </a:p>
          <a:p>
            <a:pPr lvl="1"/>
            <a:r>
              <a:rPr lang="en-US" dirty="0" smtClean="0"/>
              <a:t>First Level 3  (&amp; jumpers) fully funded in 11/12; change in 12/13 to </a:t>
            </a:r>
            <a:r>
              <a:rPr lang="en-US" u="sng" dirty="0" smtClean="0"/>
              <a:t>not</a:t>
            </a:r>
            <a:r>
              <a:rPr lang="en-US" dirty="0" smtClean="0"/>
              <a:t> funded</a:t>
            </a:r>
          </a:p>
          <a:p>
            <a:pPr lvl="1"/>
            <a:r>
              <a:rPr lang="en-US" i="1" dirty="0" smtClean="0"/>
              <a:t>From 2012/13 loans system for Level 3 &amp; above</a:t>
            </a:r>
          </a:p>
          <a:p>
            <a:pPr lvl="1"/>
            <a:endParaRPr lang="en-US" b="1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720080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dirty="0" smtClean="0">
                <a:solidFill>
                  <a:schemeClr val="bg1"/>
                </a:solidFill>
              </a:rPr>
              <a:t>Funding Changes in the pipeline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1584176"/>
          </a:xfrm>
        </p:spPr>
        <p:txBody>
          <a:bodyPr>
            <a:normAutofit/>
          </a:bodyPr>
          <a:lstStyle/>
          <a:p>
            <a:pPr marL="514350" indent="-514350">
              <a:buFont typeface="Wingdings" pitchFamily="2" charset="2"/>
              <a:buChar char="§"/>
            </a:pPr>
            <a:r>
              <a:rPr lang="en-GB" sz="2800" dirty="0" smtClean="0"/>
              <a:t>GIF JIP – anticipating 2012</a:t>
            </a:r>
          </a:p>
          <a:p>
            <a:pPr marL="514350" indent="-514350">
              <a:buFont typeface="Wingdings" pitchFamily="2" charset="2"/>
              <a:buChar char="§"/>
            </a:pPr>
            <a:r>
              <a:rPr lang="en-GB" sz="2800" dirty="0" smtClean="0"/>
              <a:t>Rates determined by SSA &amp; size (unit, award, certificate, diploma) </a:t>
            </a:r>
            <a:endParaRPr lang="en-GB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971600" y="2852936"/>
          <a:ext cx="6096000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Size/uplift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Rate A </a:t>
                      </a:r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Rate B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Rate C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Rate D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i-FI" b="1" dirty="0" smtClean="0"/>
                        <a:t>Unit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b="1" dirty="0" smtClean="0"/>
                        <a:t>£ 155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b="1" dirty="0" smtClean="0"/>
                        <a:t>£ 174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b="1" dirty="0" smtClean="0"/>
                        <a:t>£ 201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b="1" dirty="0" smtClean="0"/>
                        <a:t>£ 248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Award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£ 408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£ 457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£ 530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 £ 653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 smtClean="0"/>
                        <a:t>Certificate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 smtClean="0"/>
                        <a:t>£ 798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 smtClean="0"/>
                        <a:t>£ 894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b="1" dirty="0" smtClean="0"/>
                        <a:t>£ 1,038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b="1" dirty="0" smtClean="0"/>
                        <a:t>£ 1,277</a:t>
                      </a:r>
                    </a:p>
                    <a:p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smtClean="0"/>
                        <a:t>Diploma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£ 2,293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£2,568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£ 2,981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£ 3,668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Diploma 2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£ 4,201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£4,705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£ 5,461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/>
                        <a:t>£ 6,722 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6912768" cy="720080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b="1" dirty="0" smtClean="0">
                <a:solidFill>
                  <a:schemeClr val="bg1"/>
                </a:solidFill>
              </a:rPr>
              <a:t>England update </a:t>
            </a:r>
            <a:r>
              <a:rPr lang="en-GB" b="1" dirty="0" smtClean="0">
                <a:solidFill>
                  <a:schemeClr val="bg1"/>
                </a:solidFill>
              </a:rPr>
              <a:t>- </a:t>
            </a:r>
            <a:r>
              <a:rPr lang="en-GB" sz="3600" b="1" dirty="0" smtClean="0">
                <a:solidFill>
                  <a:schemeClr val="bg1"/>
                </a:solidFill>
              </a:rPr>
              <a:t>Oracle Primary</a:t>
            </a:r>
            <a:r>
              <a:rPr lang="en-GB" sz="3100" b="1" dirty="0" smtClean="0">
                <a:solidFill>
                  <a:schemeClr val="bg1"/>
                </a:solidFill>
              </a:rPr>
              <a:t> LMI</a:t>
            </a:r>
            <a:endParaRPr lang="en-GB" sz="31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3"/>
            <a:ext cx="8568952" cy="3960440"/>
          </a:xfrm>
          <a:noFill/>
          <a:ln>
            <a:solidFill>
              <a:srgbClr val="FFFF00"/>
            </a:solidFill>
          </a:ln>
        </p:spPr>
        <p:txBody>
          <a:bodyPr>
            <a:normAutofit fontScale="40000" lnSpcReduction="20000"/>
          </a:bodyPr>
          <a:lstStyle/>
          <a:p>
            <a:pPr lvl="0"/>
            <a:r>
              <a:rPr lang="en-GB" sz="7000" dirty="0" smtClean="0"/>
              <a:t>Between 1 and 10 training days were arranged for each employee, both internally and externally</a:t>
            </a:r>
          </a:p>
          <a:p>
            <a:pPr>
              <a:buNone/>
            </a:pPr>
            <a:r>
              <a:rPr lang="en-GB" sz="7000" dirty="0" smtClean="0"/>
              <a:t> </a:t>
            </a:r>
          </a:p>
          <a:p>
            <a:pPr lvl="0"/>
            <a:r>
              <a:rPr lang="en-GB" sz="7000" dirty="0" smtClean="0"/>
              <a:t>The average training spend per employee was highest for; </a:t>
            </a:r>
          </a:p>
          <a:p>
            <a:pPr lvl="1"/>
            <a:r>
              <a:rPr lang="en-GB" sz="6600" dirty="0" smtClean="0"/>
              <a:t>Senior Managers (£850); followed by </a:t>
            </a:r>
          </a:p>
          <a:p>
            <a:pPr lvl="1"/>
            <a:r>
              <a:rPr lang="en-GB" sz="6600" dirty="0" smtClean="0"/>
              <a:t>Professional Scientists and Engineers (£650); </a:t>
            </a:r>
          </a:p>
          <a:p>
            <a:pPr lvl="1"/>
            <a:r>
              <a:rPr lang="en-GB" sz="6600" dirty="0" smtClean="0"/>
              <a:t>Craft and Technicians (£550); and</a:t>
            </a:r>
          </a:p>
          <a:p>
            <a:pPr lvl="1"/>
            <a:r>
              <a:rPr lang="en-GB" sz="6600" dirty="0" smtClean="0"/>
              <a:t>Process, Plant and Machine Operatives (£400)</a:t>
            </a:r>
            <a:r>
              <a:rPr lang="en-GB" sz="8000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7272808" cy="720080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solidFill>
                  <a:schemeClr val="bg1"/>
                </a:solidFill>
              </a:rPr>
              <a:t>England update - Awareness of Cogent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2776"/>
            <a:ext cx="7128792" cy="4392488"/>
          </a:xfrm>
        </p:spPr>
        <p:txBody>
          <a:bodyPr>
            <a:normAutofit/>
          </a:bodyPr>
          <a:lstStyle/>
          <a:p>
            <a:pPr marL="342900" lvl="2" indent="-342900">
              <a:buNone/>
            </a:pPr>
            <a:endParaRPr lang="en-GB" sz="1600" b="1" dirty="0" smtClean="0"/>
          </a:p>
          <a:p>
            <a:pPr marL="342900" lvl="2" indent="-342900"/>
            <a:r>
              <a:rPr lang="en-GB" dirty="0" smtClean="0"/>
              <a:t>The careers site gets 4000 unique visitors a month  1500 careers professionals/teachers</a:t>
            </a:r>
            <a:endParaRPr lang="en-GB" dirty="0" smtClean="0">
              <a:ea typeface="Times New Roman" pitchFamily="18" charset="0"/>
              <a:cs typeface="Arial" pitchFamily="34" charset="0"/>
            </a:endParaRPr>
          </a:p>
          <a:p>
            <a:pPr marL="800100" lvl="3" indent="-342900">
              <a:buNone/>
            </a:pPr>
            <a:endParaRPr lang="en-GB" sz="1800" b="1" dirty="0" smtClean="0">
              <a:cs typeface="Arial" pitchFamily="34" charset="0"/>
            </a:endParaRPr>
          </a:p>
          <a:p>
            <a:r>
              <a:rPr lang="en-GB" sz="2400" dirty="0" smtClean="0"/>
              <a:t>Web rankings </a:t>
            </a:r>
          </a:p>
          <a:p>
            <a:pPr lvl="1"/>
            <a:r>
              <a:rPr lang="en-GB" sz="2000" dirty="0" smtClean="0"/>
              <a:t>Bis.gov.uk   	 2,608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</a:t>
            </a:r>
          </a:p>
          <a:p>
            <a:pPr lvl="1"/>
            <a:r>
              <a:rPr lang="en-GB" sz="2000" dirty="0" smtClean="0"/>
              <a:t>Cogent 	      	 65,748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 (+8,000/</a:t>
            </a:r>
            <a:r>
              <a:rPr lang="en-GB" sz="2000" dirty="0" err="1" smtClean="0"/>
              <a:t>mth</a:t>
            </a:r>
            <a:r>
              <a:rPr lang="en-GB" sz="2000" dirty="0" smtClean="0"/>
              <a:t>)</a:t>
            </a:r>
          </a:p>
          <a:p>
            <a:pPr lvl="1"/>
            <a:r>
              <a:rPr lang="en-GB" sz="2000" dirty="0" err="1" smtClean="0"/>
              <a:t>Semta</a:t>
            </a:r>
            <a:r>
              <a:rPr lang="en-GB" sz="2000" dirty="0" smtClean="0"/>
              <a:t>	   	  228,961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  </a:t>
            </a:r>
          </a:p>
          <a:p>
            <a:pPr lvl="1"/>
            <a:r>
              <a:rPr lang="en-GB" sz="2000" dirty="0" smtClean="0"/>
              <a:t>UKCES	   	  175,337</a:t>
            </a:r>
            <a:r>
              <a:rPr lang="en-GB" sz="2000" baseline="30000" dirty="0" smtClean="0"/>
              <a:t>th</a:t>
            </a:r>
            <a:r>
              <a:rPr lang="en-GB" sz="2000" dirty="0" smtClean="0"/>
              <a:t>  </a:t>
            </a:r>
          </a:p>
          <a:p>
            <a:pPr lvl="1"/>
            <a:r>
              <a:rPr lang="en-GB" sz="2000" dirty="0" smtClean="0"/>
              <a:t>Construction Skills    187,311th</a:t>
            </a:r>
          </a:p>
          <a:p>
            <a:pPr lvl="1"/>
            <a:r>
              <a:rPr lang="en-GB" sz="2000" dirty="0" smtClean="0"/>
              <a:t>Ryan </a:t>
            </a:r>
            <a:r>
              <a:rPr lang="en-GB" sz="2000" dirty="0" err="1" smtClean="0"/>
              <a:t>Giggs</a:t>
            </a:r>
            <a:r>
              <a:rPr lang="en-GB" sz="2000" dirty="0" smtClean="0"/>
              <a:t>   75,000 in a week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pPr>
              <a:buNone/>
            </a:pPr>
            <a:endParaRPr lang="en-GB" sz="1600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115616" y="5611505"/>
            <a:ext cx="18473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jayne.edwards\Pictures\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140968"/>
            <a:ext cx="2857500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sz="4800" b="1" smtClean="0">
                <a:solidFill>
                  <a:schemeClr val="bg1"/>
                </a:solidFill>
                <a:latin typeface="Arial" charset="0"/>
                <a:cs typeface="Arial" charset="0"/>
              </a:rPr>
              <a:t>Women &amp; Work</a:t>
            </a:r>
            <a:br>
              <a:rPr lang="en-GB" sz="4800" b="1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GB" sz="2800" smtClean="0">
                <a:solidFill>
                  <a:schemeClr val="bg1"/>
                </a:solidFill>
                <a:latin typeface="Arial" charset="0"/>
                <a:cs typeface="Arial" charset="0"/>
              </a:rPr>
              <a:t>2011/12</a:t>
            </a:r>
            <a:endParaRPr lang="en-US" sz="28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82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 txBox="1">
            <a:spLocks/>
          </p:cNvSpPr>
          <p:nvPr/>
        </p:nvSpPr>
        <p:spPr bwMode="auto">
          <a:xfrm>
            <a:off x="471488" y="115888"/>
            <a:ext cx="7772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3600" smtClean="0">
                <a:solidFill>
                  <a:prstClr val="white"/>
                </a:solidFill>
              </a:rPr>
              <a:t>Women &amp; Work – What is it?</a:t>
            </a:r>
            <a:endParaRPr lang="en-US" sz="3600" smtClean="0">
              <a:solidFill>
                <a:prstClr val="white"/>
              </a:solidFill>
            </a:endParaRP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468313" y="1555750"/>
            <a:ext cx="81359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2000" b="1" dirty="0" smtClean="0">
                <a:solidFill>
                  <a:srgbClr val="0066BB"/>
                </a:solidFill>
              </a:rPr>
              <a:t>An opportunity for Women to access the skills development they need to enable progression and/or promotion within the sector</a:t>
            </a: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468313" y="2420938"/>
            <a:ext cx="56165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i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355 development opportunities for women across the UK</a:t>
            </a: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i="1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i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£600 cash grant per individual for training under 3 Strands:</a:t>
            </a:r>
          </a:p>
          <a:p>
            <a:pPr marL="742950" lvl="1" indent="-28575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</a:pPr>
            <a:r>
              <a:rPr lang="en-GB" i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Pre apprentice or advanced technical development</a:t>
            </a:r>
          </a:p>
          <a:p>
            <a:pPr marL="742950" lvl="1" indent="-28575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</a:pPr>
            <a:r>
              <a:rPr lang="en-GB" i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Generic skills development</a:t>
            </a:r>
          </a:p>
          <a:p>
            <a:pPr marL="742950" lvl="1" indent="-28575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</a:pPr>
            <a:r>
              <a:rPr lang="en-GB" i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Short course L&amp;M Programmes</a:t>
            </a:r>
          </a:p>
        </p:txBody>
      </p:sp>
      <p:pic>
        <p:nvPicPr>
          <p:cNvPr id="3077" name="Picture 18" descr="microsco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2420938"/>
            <a:ext cx="213995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91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/>
          </p:cNvSpPr>
          <p:nvPr/>
        </p:nvSpPr>
        <p:spPr bwMode="auto">
          <a:xfrm>
            <a:off x="471488" y="115888"/>
            <a:ext cx="7772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3600" smtClean="0">
                <a:solidFill>
                  <a:prstClr val="white"/>
                </a:solidFill>
              </a:rPr>
              <a:t>Funding Constraints</a:t>
            </a:r>
            <a:endParaRPr lang="en-US" sz="3600" smtClean="0">
              <a:solidFill>
                <a:prstClr val="white"/>
              </a:solidFill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468313" y="1628775"/>
            <a:ext cx="82804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Employer must make 50% contribution to the ‘total’ costs of training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15% of this cost must be a </a:t>
            </a:r>
            <a:r>
              <a:rPr lang="en-GB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cash</a:t>
            </a: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payment to a provider/accreditor of training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Third party accredited in house training is eligible for Women and Work funding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i="1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98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 txBox="1">
            <a:spLocks/>
          </p:cNvSpPr>
          <p:nvPr/>
        </p:nvSpPr>
        <p:spPr bwMode="auto">
          <a:xfrm>
            <a:off x="471488" y="115888"/>
            <a:ext cx="7772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3600" smtClean="0">
                <a:solidFill>
                  <a:prstClr val="white"/>
                </a:solidFill>
              </a:rPr>
              <a:t>Restrictions</a:t>
            </a:r>
            <a:endParaRPr lang="en-US" sz="3600" smtClean="0">
              <a:solidFill>
                <a:prstClr val="white"/>
              </a:solidFill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68313" y="1628775"/>
            <a:ext cx="395922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Programmes available via mainstream government funding not eligible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A maximum grant of £600 grant (matched by employers) available per individual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Statutory training obligations not supported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All courses must be completed by end February 2012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</a:pPr>
            <a:endParaRPr lang="en-GB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i="1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4" name="Picture 4" descr="iStock_000007635817Med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700213"/>
            <a:ext cx="34559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70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/>
          </p:cNvSpPr>
          <p:nvPr/>
        </p:nvSpPr>
        <p:spPr bwMode="auto">
          <a:xfrm>
            <a:off x="471488" y="115888"/>
            <a:ext cx="7772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sz="3600" smtClean="0">
                <a:solidFill>
                  <a:prstClr val="white"/>
                </a:solidFill>
              </a:rPr>
              <a:t>Key Documents</a:t>
            </a:r>
            <a:endParaRPr lang="en-US" sz="3600" smtClean="0">
              <a:solidFill>
                <a:prstClr val="white"/>
              </a:solidFill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68313" y="1628775"/>
            <a:ext cx="7991475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smtClean="0">
                <a:solidFill>
                  <a:prstClr val="black"/>
                </a:solidFill>
                <a:latin typeface="Arial" charset="0"/>
                <a:cs typeface="Arial" charset="0"/>
              </a:rPr>
              <a:t>Employer and Individual registration details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smtClean="0">
                <a:solidFill>
                  <a:prstClr val="black"/>
                </a:solidFill>
                <a:latin typeface="Arial" charset="0"/>
                <a:cs typeface="Arial" charset="0"/>
              </a:rPr>
              <a:t>Beneficiary Training plan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smtClean="0">
                <a:solidFill>
                  <a:prstClr val="black"/>
                </a:solidFill>
                <a:latin typeface="Arial" charset="0"/>
                <a:cs typeface="Arial" charset="0"/>
              </a:rPr>
              <a:t>Indicative Training Costs form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smtClean="0">
                <a:solidFill>
                  <a:prstClr val="black"/>
                </a:solidFill>
                <a:latin typeface="Arial" charset="0"/>
                <a:cs typeface="Arial" charset="0"/>
              </a:rPr>
              <a:t>Indicative maximum grant form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GB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GB" smtClean="0">
                <a:solidFill>
                  <a:prstClr val="black"/>
                </a:solidFill>
                <a:latin typeface="Arial" charset="0"/>
                <a:cs typeface="Arial" charset="0"/>
              </a:rPr>
              <a:t>Completion of Training/Grant Claim form (+ supporting evidence of training having taken place)</a:t>
            </a: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1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Worked example 1</a:t>
            </a:r>
            <a:endParaRPr lang="en-US" smtClean="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Arial" charset="0"/>
              <a:buNone/>
            </a:pPr>
            <a:r>
              <a:rPr lang="en-GB" sz="2800" b="1" smtClean="0"/>
              <a:t>Presentation skills course</a:t>
            </a:r>
            <a:endParaRPr lang="en-US" sz="2800" b="1" smtClean="0"/>
          </a:p>
          <a:p>
            <a:pPr>
              <a:lnSpc>
                <a:spcPct val="90000"/>
              </a:lnSpc>
            </a:pPr>
            <a:r>
              <a:rPr lang="en-US" sz="2800" smtClean="0"/>
              <a:t>Cost of Third Party training: 			£800</a:t>
            </a:r>
          </a:p>
          <a:p>
            <a:pPr>
              <a:lnSpc>
                <a:spcPct val="90000"/>
              </a:lnSpc>
            </a:pPr>
            <a:r>
              <a:rPr lang="en-US" sz="2800" smtClean="0"/>
              <a:t>Employee’s time on course (salary):		£200</a:t>
            </a:r>
          </a:p>
          <a:p>
            <a:pPr>
              <a:lnSpc>
                <a:spcPct val="90000"/>
              </a:lnSpc>
            </a:pPr>
            <a:r>
              <a:rPr lang="en-GB" sz="2800" smtClean="0"/>
              <a:t>Travel and subsistence:				£50</a:t>
            </a:r>
            <a:endParaRPr lang="en-US" sz="2800" smtClean="0"/>
          </a:p>
          <a:p>
            <a:pPr>
              <a:lnSpc>
                <a:spcPct val="90000"/>
              </a:lnSpc>
            </a:pPr>
            <a:r>
              <a:rPr lang="en-US" sz="2800" smtClean="0"/>
              <a:t>‘In house’ shadowing support:			£150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chemeClr val="hlink"/>
                </a:solidFill>
              </a:rPr>
              <a:t>Total training costs </a:t>
            </a:r>
            <a:r>
              <a:rPr lang="en-US" sz="2800" smtClean="0"/>
              <a:t>				</a:t>
            </a:r>
            <a:r>
              <a:rPr lang="en-US" sz="2800" u="sng" smtClean="0"/>
              <a:t>£1200</a:t>
            </a:r>
          </a:p>
          <a:p>
            <a:pPr>
              <a:lnSpc>
                <a:spcPct val="90000"/>
              </a:lnSpc>
            </a:pPr>
            <a:endParaRPr lang="en-US" sz="2800" smtClean="0">
              <a:solidFill>
                <a:srgbClr val="0066FF"/>
              </a:solidFill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sz="2800" smtClean="0">
                <a:solidFill>
                  <a:srgbClr val="0066FF"/>
                </a:solidFill>
              </a:rPr>
              <a:t>Company Contributions</a:t>
            </a:r>
            <a:endParaRPr lang="en-US" sz="2800" smtClean="0"/>
          </a:p>
          <a:p>
            <a:pPr>
              <a:lnSpc>
                <a:spcPct val="90000"/>
              </a:lnSpc>
            </a:pPr>
            <a:r>
              <a:rPr lang="en-GB" sz="2800" smtClean="0"/>
              <a:t>Potential grant (50% of total costs)</a:t>
            </a:r>
            <a:r>
              <a:rPr lang="en-US" sz="2800" smtClean="0">
                <a:solidFill>
                  <a:schemeClr val="hlink"/>
                </a:solidFill>
              </a:rPr>
              <a:t> 		</a:t>
            </a:r>
            <a:r>
              <a:rPr lang="en-US" sz="2800" smtClean="0"/>
              <a:t>£600</a:t>
            </a:r>
          </a:p>
        </p:txBody>
      </p:sp>
    </p:spTree>
    <p:extLst>
      <p:ext uri="{BB962C8B-B14F-4D97-AF65-F5344CB8AC3E}">
        <p14:creationId xmlns:p14="http://schemas.microsoft.com/office/powerpoint/2010/main" val="252172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84785"/>
            <a:ext cx="7772400" cy="1368152"/>
          </a:xfrm>
        </p:spPr>
        <p:txBody>
          <a:bodyPr>
            <a:normAutofit/>
          </a:bodyPr>
          <a:lstStyle/>
          <a:p>
            <a:pPr algn="l"/>
            <a:r>
              <a:rPr lang="en-GB" sz="5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Cogent Future Funding</a:t>
            </a:r>
            <a:endParaRPr lang="en-US" sz="5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068960"/>
            <a:ext cx="7632848" cy="194421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Chemical Advisory Council</a:t>
            </a:r>
          </a:p>
          <a:p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June 2011</a:t>
            </a:r>
            <a:endParaRPr lang="en-U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4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83568" y="116632"/>
            <a:ext cx="77724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en-GB" sz="36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SSC Funding transition</a:t>
            </a:r>
            <a:endParaRPr lang="en-US" sz="36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Content Placeholder 7" descr="cid:image001.png@01CBC1C6.4B0ED620"/>
          <p:cNvPicPr>
            <a:picLocks noGrp="1"/>
          </p:cNvPicPr>
          <p:nvPr>
            <p:ph idx="1"/>
          </p:nvPr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11560" y="1556792"/>
            <a:ext cx="7077247" cy="4032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837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EIF1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5"/>
            <a:ext cx="8229600" cy="40324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err="1" smtClean="0"/>
              <a:t>Cogent’s</a:t>
            </a:r>
            <a:r>
              <a:rPr lang="en-GB" dirty="0" smtClean="0"/>
              <a:t> 2 bids were successful:</a:t>
            </a:r>
          </a:p>
          <a:p>
            <a:r>
              <a:rPr lang="en-GB" dirty="0" smtClean="0"/>
              <a:t>Women and Work     		£353,225</a:t>
            </a:r>
          </a:p>
          <a:p>
            <a:pPr lvl="1"/>
            <a:r>
              <a:rPr lang="en-GB" dirty="0" smtClean="0"/>
              <a:t>355 programmes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Life Sciences SMEs   		£100,000</a:t>
            </a:r>
          </a:p>
          <a:p>
            <a:pPr lvl="1"/>
            <a:r>
              <a:rPr lang="en-GB" dirty="0" smtClean="0"/>
              <a:t>to engage Life Science SMEs in the Gold Standard</a:t>
            </a:r>
          </a:p>
          <a:p>
            <a:pPr lvl="1" algn="ctr">
              <a:buNone/>
            </a:pPr>
            <a:r>
              <a:rPr lang="en-GB" i="1" dirty="0" smtClean="0"/>
              <a:t>9 month programmes</a:t>
            </a:r>
          </a:p>
        </p:txBody>
      </p:sp>
    </p:spTree>
    <p:extLst>
      <p:ext uri="{BB962C8B-B14F-4D97-AF65-F5344CB8AC3E}">
        <p14:creationId xmlns:p14="http://schemas.microsoft.com/office/powerpoint/2010/main" val="167454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GIF1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176464"/>
          </a:xfrm>
        </p:spPr>
        <p:txBody>
          <a:bodyPr>
            <a:normAutofit fontScale="77500" lnSpcReduction="20000"/>
          </a:bodyPr>
          <a:lstStyle/>
          <a:p>
            <a:pPr>
              <a:spcAft>
                <a:spcPts val="300"/>
              </a:spcAft>
            </a:pPr>
            <a:r>
              <a:rPr lang="en-GB" dirty="0" smtClean="0"/>
              <a:t>Apprenticeship Training Agency 		£889,666</a:t>
            </a:r>
          </a:p>
          <a:p>
            <a:pPr lvl="1"/>
            <a:r>
              <a:rPr lang="en-GB" dirty="0" smtClean="0"/>
              <a:t>Science industry apprentices from Level 2 to Level 5</a:t>
            </a:r>
          </a:p>
          <a:p>
            <a:pPr>
              <a:spcBef>
                <a:spcPts val="1000"/>
              </a:spcBef>
              <a:spcAft>
                <a:spcPts val="300"/>
              </a:spcAft>
            </a:pPr>
            <a:r>
              <a:rPr lang="en-GB" dirty="0" smtClean="0"/>
              <a:t>SME Gold Standard Skills 			£612,968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the development of an online skills assurance process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the development of an on-line shop</a:t>
            </a:r>
          </a:p>
          <a:p>
            <a:pPr>
              <a:spcBef>
                <a:spcPts val="1000"/>
              </a:spcBef>
              <a:spcAft>
                <a:spcPts val="300"/>
              </a:spcAft>
            </a:pPr>
            <a:r>
              <a:rPr lang="en-GB" dirty="0" smtClean="0"/>
              <a:t>Life Sciences Skills Pathways 		£890,876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High Level Apprenticeship frameworks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Career Pathways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Technician training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Employability Kite Marking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77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chemeClr val="bg1"/>
                </a:solidFill>
              </a:rPr>
              <a:t>EIF2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3"/>
            <a:ext cx="8229600" cy="4392488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300"/>
              </a:spcAft>
            </a:pPr>
            <a:r>
              <a:rPr lang="en-GB" dirty="0" smtClean="0"/>
              <a:t>Process Manufacturing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Voluntary licence to practice</a:t>
            </a:r>
          </a:p>
          <a:p>
            <a:pPr>
              <a:spcAft>
                <a:spcPts val="300"/>
              </a:spcAft>
            </a:pPr>
            <a:r>
              <a:rPr lang="en-GB" dirty="0" smtClean="0"/>
              <a:t>Life Sciences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Window on the World</a:t>
            </a:r>
          </a:p>
          <a:p>
            <a:pPr>
              <a:spcAft>
                <a:spcPts val="300"/>
              </a:spcAft>
            </a:pPr>
            <a:r>
              <a:rPr lang="en-GB" dirty="0" smtClean="0"/>
              <a:t>Nuclear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Supply chain competence</a:t>
            </a:r>
          </a:p>
          <a:p>
            <a:pPr>
              <a:spcAft>
                <a:spcPts val="300"/>
              </a:spcAft>
            </a:pPr>
            <a:r>
              <a:rPr lang="en-GB" dirty="0" smtClean="0"/>
              <a:t>SME’s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Science Park Skills</a:t>
            </a:r>
          </a:p>
          <a:p>
            <a:pPr>
              <a:spcAft>
                <a:spcPts val="300"/>
              </a:spcAft>
            </a:pPr>
            <a:r>
              <a:rPr lang="en-GB" dirty="0" smtClean="0"/>
              <a:t>Sustainability</a:t>
            </a:r>
          </a:p>
          <a:p>
            <a:pPr lvl="1">
              <a:spcAft>
                <a:spcPts val="300"/>
              </a:spcAft>
            </a:pPr>
            <a:r>
              <a:rPr lang="en-GB" dirty="0" smtClean="0"/>
              <a:t>Sustainable business practice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10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1523</TotalTime>
  <Words>471</Words>
  <Application>Microsoft Office PowerPoint</Application>
  <PresentationFormat>On-screen Show (4:3)</PresentationFormat>
  <Paragraphs>145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Office Theme</vt:lpstr>
      <vt:lpstr>1_Office Theme</vt:lpstr>
      <vt:lpstr>2_Office Theme</vt:lpstr>
      <vt:lpstr>Cogent Qualifications</vt:lpstr>
      <vt:lpstr>Qualification funding </vt:lpstr>
      <vt:lpstr>Funding Changes in the pipeline  </vt:lpstr>
      <vt:lpstr>England update - Oracle Primary LMI</vt:lpstr>
      <vt:lpstr>England update - Awareness of Cogent </vt:lpstr>
      <vt:lpstr>Women &amp; Work 2011/12</vt:lpstr>
      <vt:lpstr>PowerPoint Presentation</vt:lpstr>
      <vt:lpstr>PowerPoint Presentation</vt:lpstr>
      <vt:lpstr>PowerPoint Presentation</vt:lpstr>
      <vt:lpstr>PowerPoint Presentation</vt:lpstr>
      <vt:lpstr>Worked example 1</vt:lpstr>
      <vt:lpstr>Cogent Future Funding</vt:lpstr>
      <vt:lpstr>PowerPoint Presentation</vt:lpstr>
      <vt:lpstr>EIF1</vt:lpstr>
      <vt:lpstr>GIF1</vt:lpstr>
      <vt:lpstr>EIF2</vt:lpstr>
    </vt:vector>
  </TitlesOfParts>
  <Company>Dimension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Jenny Clucas</cp:lastModifiedBy>
  <cp:revision>96</cp:revision>
  <dcterms:created xsi:type="dcterms:W3CDTF">2011-02-18T15:00:35Z</dcterms:created>
  <dcterms:modified xsi:type="dcterms:W3CDTF">2011-06-26T09:22:25Z</dcterms:modified>
</cp:coreProperties>
</file>