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64" r:id="rId4"/>
    <p:sldId id="265" r:id="rId5"/>
    <p:sldId id="263" r:id="rId6"/>
    <p:sldId id="259" r:id="rId7"/>
    <p:sldId id="266" r:id="rId8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90" d="100"/>
          <a:sy n="90" d="100"/>
        </p:scale>
        <p:origin x="-816" y="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494A10-ADFA-4BBD-B799-2E5872111CCA}" type="datetimeFigureOut">
              <a:rPr lang="en-US" smtClean="0"/>
              <a:pPr/>
              <a:t>10/18/2011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BA49B2-C020-43F6-8684-83D7F53C2EE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494A10-ADFA-4BBD-B799-2E5872111CCA}" type="datetimeFigureOut">
              <a:rPr lang="en-US" smtClean="0"/>
              <a:pPr/>
              <a:t>10/18/2011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BA49B2-C020-43F6-8684-83D7F53C2EE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494A10-ADFA-4BBD-B799-2E5872111CCA}" type="datetimeFigureOut">
              <a:rPr lang="en-US" smtClean="0"/>
              <a:pPr/>
              <a:t>10/18/2011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BA49B2-C020-43F6-8684-83D7F53C2EE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494A10-ADFA-4BBD-B799-2E5872111CCA}" type="datetimeFigureOut">
              <a:rPr lang="en-US" smtClean="0"/>
              <a:pPr/>
              <a:t>10/18/2011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BA49B2-C020-43F6-8684-83D7F53C2EE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494A10-ADFA-4BBD-B799-2E5872111CCA}" type="datetimeFigureOut">
              <a:rPr lang="en-US" smtClean="0"/>
              <a:pPr/>
              <a:t>10/18/2011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BA49B2-C020-43F6-8684-83D7F53C2EE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494A10-ADFA-4BBD-B799-2E5872111CCA}" type="datetimeFigureOut">
              <a:rPr lang="en-US" smtClean="0"/>
              <a:pPr/>
              <a:t>10/18/2011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BA49B2-C020-43F6-8684-83D7F53C2EE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494A10-ADFA-4BBD-B799-2E5872111CCA}" type="datetimeFigureOut">
              <a:rPr lang="en-US" smtClean="0"/>
              <a:pPr/>
              <a:t>10/18/2011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BA49B2-C020-43F6-8684-83D7F53C2EE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494A10-ADFA-4BBD-B799-2E5872111CCA}" type="datetimeFigureOut">
              <a:rPr lang="en-US" smtClean="0"/>
              <a:pPr/>
              <a:t>10/18/2011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BA49B2-C020-43F6-8684-83D7F53C2EE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494A10-ADFA-4BBD-B799-2E5872111CCA}" type="datetimeFigureOut">
              <a:rPr lang="en-US" smtClean="0"/>
              <a:pPr/>
              <a:t>10/18/2011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BA49B2-C020-43F6-8684-83D7F53C2EE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494A10-ADFA-4BBD-B799-2E5872111CCA}" type="datetimeFigureOut">
              <a:rPr lang="en-US" smtClean="0"/>
              <a:pPr/>
              <a:t>10/18/2011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BA49B2-C020-43F6-8684-83D7F53C2EE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494A10-ADFA-4BBD-B799-2E5872111CCA}" type="datetimeFigureOut">
              <a:rPr lang="en-US" smtClean="0"/>
              <a:pPr/>
              <a:t>10/18/2011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BA49B2-C020-43F6-8684-83D7F53C2EE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 cstate="print">
            <a:lum/>
          </a:blip>
          <a:srcRect/>
          <a:stretch>
            <a:fillRect l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F494A10-ADFA-4BBD-B799-2E5872111CCA}" type="datetimeFigureOut">
              <a:rPr lang="en-US" smtClean="0"/>
              <a:pPr/>
              <a:t>10/18/2011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FBA49B2-C020-43F6-8684-83D7F53C2EE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484785"/>
            <a:ext cx="7772400" cy="1368152"/>
          </a:xfrm>
        </p:spPr>
        <p:txBody>
          <a:bodyPr>
            <a:normAutofit/>
          </a:bodyPr>
          <a:lstStyle/>
          <a:p>
            <a:pPr algn="l"/>
            <a:r>
              <a:rPr lang="en-GB" sz="5400" dirty="0" smtClean="0">
                <a:solidFill>
                  <a:schemeClr val="bg1"/>
                </a:solidFill>
                <a:latin typeface="+mn-lt"/>
                <a:cs typeface="Arial" pitchFamily="34" charset="0"/>
              </a:rPr>
              <a:t>Chemical Advisory Council</a:t>
            </a:r>
            <a:endParaRPr lang="en-US" sz="5400" dirty="0">
              <a:solidFill>
                <a:schemeClr val="bg1"/>
              </a:solidFill>
              <a:latin typeface="+mn-lt"/>
              <a:cs typeface="Arial" pitchFamily="34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755576" y="3068960"/>
            <a:ext cx="7632848" cy="1944216"/>
          </a:xfrm>
        </p:spPr>
        <p:txBody>
          <a:bodyPr>
            <a:normAutofit/>
          </a:bodyPr>
          <a:lstStyle/>
          <a:p>
            <a:r>
              <a:rPr lang="en-GB" dirty="0" smtClean="0">
                <a:solidFill>
                  <a:schemeClr val="bg1"/>
                </a:solidFill>
                <a:cs typeface="Arial" pitchFamily="34" charset="0"/>
              </a:rPr>
              <a:t>18 October 2011</a:t>
            </a:r>
            <a:endParaRPr lang="en-US" dirty="0">
              <a:solidFill>
                <a:schemeClr val="bg1"/>
              </a:solidFill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4968" y="1313772"/>
            <a:ext cx="8229600" cy="4419484"/>
          </a:xfrm>
        </p:spPr>
        <p:txBody>
          <a:bodyPr/>
          <a:lstStyle/>
          <a:p>
            <a:pPr marL="0" indent="0">
              <a:buNone/>
            </a:pPr>
            <a:r>
              <a:rPr lang="en-US" b="1" dirty="0" smtClean="0">
                <a:cs typeface="Arial" pitchFamily="34" charset="0"/>
              </a:rPr>
              <a:t>4a. Successful Bids</a:t>
            </a:r>
          </a:p>
          <a:p>
            <a:pPr marL="0" indent="0">
              <a:buNone/>
            </a:pPr>
            <a:r>
              <a:rPr lang="en-US" sz="2000" b="1" dirty="0" smtClean="0">
                <a:cs typeface="Arial" pitchFamily="34" charset="0"/>
              </a:rPr>
              <a:t>EIF 1</a:t>
            </a:r>
          </a:p>
          <a:p>
            <a:pPr marL="0" indent="0">
              <a:buNone/>
            </a:pPr>
            <a:r>
              <a:rPr lang="en-US" sz="2000" dirty="0" smtClean="0">
                <a:cs typeface="Arial" pitchFamily="34" charset="0"/>
              </a:rPr>
              <a:t>Women and Work – sold out in England</a:t>
            </a:r>
          </a:p>
          <a:p>
            <a:pPr marL="0" indent="0">
              <a:buNone/>
            </a:pPr>
            <a:r>
              <a:rPr lang="en-US" sz="2000" dirty="0" smtClean="0">
                <a:cs typeface="Arial" pitchFamily="34" charset="0"/>
              </a:rPr>
              <a:t>Life Sciences SMEs</a:t>
            </a:r>
          </a:p>
          <a:p>
            <a:pPr marL="0" indent="0">
              <a:buNone/>
            </a:pPr>
            <a:endParaRPr lang="en-US" sz="2000" dirty="0" smtClean="0">
              <a:cs typeface="Arial" pitchFamily="34" charset="0"/>
            </a:endParaRPr>
          </a:p>
          <a:p>
            <a:pPr marL="0" indent="0">
              <a:buNone/>
            </a:pPr>
            <a:r>
              <a:rPr lang="en-US" sz="2000" b="1" dirty="0" smtClean="0">
                <a:cs typeface="Arial" pitchFamily="34" charset="0"/>
              </a:rPr>
              <a:t>GIF</a:t>
            </a:r>
            <a:endParaRPr lang="en-US" sz="2000" dirty="0">
              <a:cs typeface="Arial" pitchFamily="34" charset="0"/>
            </a:endParaRPr>
          </a:p>
          <a:p>
            <a:pPr marL="0" indent="0">
              <a:buNone/>
            </a:pPr>
            <a:r>
              <a:rPr lang="en-US" sz="2000" dirty="0" smtClean="0">
                <a:cs typeface="Arial" pitchFamily="34" charset="0"/>
              </a:rPr>
              <a:t>Apprenticeship Training Agency – Technical Apprentice Service</a:t>
            </a:r>
          </a:p>
          <a:p>
            <a:pPr marL="0" indent="0">
              <a:buNone/>
            </a:pPr>
            <a:r>
              <a:rPr lang="en-US" sz="2000" dirty="0" smtClean="0">
                <a:cs typeface="Arial" pitchFamily="34" charset="0"/>
              </a:rPr>
              <a:t>SMEs Gold Standard skills &amp; tools</a:t>
            </a:r>
          </a:p>
          <a:p>
            <a:pPr marL="0" indent="0">
              <a:buNone/>
            </a:pPr>
            <a:r>
              <a:rPr lang="en-US" sz="2000" dirty="0" smtClean="0">
                <a:cs typeface="Arial" pitchFamily="34" charset="0"/>
              </a:rPr>
              <a:t>Life Sciences Skills Pathway</a:t>
            </a:r>
          </a:p>
          <a:p>
            <a:pPr marL="0" indent="0">
              <a:buNone/>
            </a:pPr>
            <a:endParaRPr lang="en-US" sz="2400" dirty="0" smtClean="0">
              <a:latin typeface="Arial" pitchFamily="34" charset="0"/>
              <a:cs typeface="Arial" pitchFamily="34" charset="0"/>
            </a:endParaRPr>
          </a:p>
          <a:p>
            <a:pPr marL="0" indent="0">
              <a:buNone/>
            </a:pPr>
            <a:endParaRPr lang="en-US" sz="2400" dirty="0">
              <a:latin typeface="Arial" pitchFamily="34" charset="0"/>
              <a:cs typeface="Arial" pitchFamily="34" charset="0"/>
            </a:endParaRPr>
          </a:p>
          <a:p>
            <a:pPr marL="914400" lvl="2" indent="0">
              <a:buNone/>
            </a:pPr>
            <a:endParaRPr lang="en-US" sz="2800" dirty="0" smtClean="0">
              <a:latin typeface="Arial" pitchFamily="34" charset="0"/>
              <a:cs typeface="Arial" pitchFamily="34" charset="0"/>
            </a:endParaRPr>
          </a:p>
          <a:p>
            <a:pPr lvl="2"/>
            <a:endParaRPr lang="en-US" sz="28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Title 1"/>
          <p:cNvSpPr txBox="1">
            <a:spLocks/>
          </p:cNvSpPr>
          <p:nvPr/>
        </p:nvSpPr>
        <p:spPr>
          <a:xfrm>
            <a:off x="35496" y="44624"/>
            <a:ext cx="4248472" cy="93610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>
              <a:spcBef>
                <a:spcPct val="0"/>
              </a:spcBef>
              <a:defRPr/>
            </a:pPr>
            <a:r>
              <a:rPr lang="en-GB" sz="4000" b="1" dirty="0" smtClean="0">
                <a:solidFill>
                  <a:schemeClr val="bg1"/>
                </a:solidFill>
                <a:cs typeface="Arial" pitchFamily="34" charset="0"/>
              </a:rPr>
              <a:t>4. Funding Update</a:t>
            </a:r>
            <a:endParaRPr lang="en-US" sz="4000" b="1" dirty="0">
              <a:solidFill>
                <a:schemeClr val="bg1"/>
              </a:solidFill>
              <a:cs typeface="Arial" pitchFamily="34" charset="0"/>
            </a:endParaRPr>
          </a:p>
        </p:txBody>
      </p:sp>
      <p:sp>
        <p:nvSpPr>
          <p:cNvPr id="7" name="Subtitle 2"/>
          <p:cNvSpPr txBox="1">
            <a:spLocks/>
          </p:cNvSpPr>
          <p:nvPr/>
        </p:nvSpPr>
        <p:spPr>
          <a:xfrm>
            <a:off x="755576" y="1412776"/>
            <a:ext cx="7992888" cy="576064"/>
          </a:xfrm>
          <a:prstGeom prst="rect">
            <a:avLst/>
          </a:prstGeom>
        </p:spPr>
        <p:txBody>
          <a:bodyPr vert="horz" lIns="91440" tIns="45720" rIns="91440" bIns="45720" rtlCol="0">
            <a:normAutofit lnSpcReduction="10000"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endParaRPr kumimoji="0" lang="en-US" sz="3200" b="1" i="0" u="none" strike="noStrike" kern="1200" cap="none" spc="0" normalizeH="0" baseline="0" noProof="0" dirty="0" smtClean="0">
              <a:ln>
                <a:noFill/>
              </a:ln>
              <a:solidFill>
                <a:schemeClr val="tx2">
                  <a:lumMod val="60000"/>
                  <a:lumOff val="40000"/>
                </a:schemeClr>
              </a:solidFill>
              <a:effectLst/>
              <a:uLnTx/>
              <a:uFillTx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5496" y="-13394"/>
            <a:ext cx="5472608" cy="1066130"/>
          </a:xfrm>
        </p:spPr>
        <p:txBody>
          <a:bodyPr>
            <a:noAutofit/>
          </a:bodyPr>
          <a:lstStyle/>
          <a:p>
            <a:pPr lvl="0" algn="l">
              <a:defRPr/>
            </a:pPr>
            <a:r>
              <a:rPr lang="en-GB" sz="4000" b="1" dirty="0">
                <a:solidFill>
                  <a:prstClr val="white"/>
                </a:solidFill>
                <a:latin typeface="+mn-lt"/>
                <a:ea typeface="+mn-ea"/>
                <a:cs typeface="Arial" pitchFamily="34" charset="0"/>
              </a:rPr>
              <a:t>4. Funding Update</a:t>
            </a:r>
            <a:endParaRPr lang="en-US" sz="4000" b="1" dirty="0">
              <a:solidFill>
                <a:prstClr val="white"/>
              </a:solidFill>
              <a:latin typeface="+mn-lt"/>
              <a:ea typeface="+mn-ea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268760"/>
            <a:ext cx="8229600" cy="4896544"/>
          </a:xfrm>
        </p:spPr>
        <p:txBody>
          <a:bodyPr/>
          <a:lstStyle/>
          <a:p>
            <a:pPr marL="0" indent="0">
              <a:buNone/>
            </a:pPr>
            <a:r>
              <a:rPr lang="en-GB" b="1" dirty="0" smtClean="0"/>
              <a:t>4b. Recent Applications</a:t>
            </a:r>
          </a:p>
          <a:p>
            <a:pPr marL="0" indent="0">
              <a:buNone/>
            </a:pPr>
            <a:r>
              <a:rPr lang="en-GB" sz="2000" b="1" dirty="0" smtClean="0"/>
              <a:t>EIF 2</a:t>
            </a:r>
          </a:p>
          <a:p>
            <a:pPr marL="0" indent="0">
              <a:buNone/>
            </a:pPr>
            <a:r>
              <a:rPr lang="en-GB" sz="1800" dirty="0" smtClean="0"/>
              <a:t>Process Manufacturing [</a:t>
            </a:r>
            <a:r>
              <a:rPr lang="en-GB" sz="1800" i="1" dirty="0" smtClean="0"/>
              <a:t>Vision = establish Gold Standard as industry standard for skills]</a:t>
            </a:r>
          </a:p>
          <a:p>
            <a:pPr marL="400050" lvl="1" indent="0">
              <a:buNone/>
            </a:pPr>
            <a:r>
              <a:rPr lang="en-GB" sz="1600" dirty="0" smtClean="0"/>
              <a:t>Expanding Gold Standard Framework</a:t>
            </a:r>
          </a:p>
          <a:p>
            <a:pPr marL="400050" lvl="1" indent="0">
              <a:buNone/>
            </a:pPr>
            <a:r>
              <a:rPr lang="en-GB" sz="1600" dirty="0" smtClean="0"/>
              <a:t>Further Quality Assured Training Solutions </a:t>
            </a:r>
          </a:p>
          <a:p>
            <a:pPr marL="400050" lvl="1" indent="0">
              <a:buNone/>
            </a:pPr>
            <a:r>
              <a:rPr lang="en-GB" sz="1600" dirty="0" smtClean="0"/>
              <a:t>Embedding the Gold Standard</a:t>
            </a:r>
            <a:endParaRPr lang="en-GB" sz="1600" dirty="0"/>
          </a:p>
          <a:p>
            <a:pPr marL="0" indent="0">
              <a:buNone/>
            </a:pPr>
            <a:r>
              <a:rPr lang="en-GB" sz="1800" dirty="0" smtClean="0"/>
              <a:t>Life Sciences</a:t>
            </a:r>
          </a:p>
          <a:p>
            <a:pPr marL="0" indent="0">
              <a:buNone/>
            </a:pPr>
            <a:r>
              <a:rPr lang="en-GB" sz="1800" dirty="0" smtClean="0"/>
              <a:t>Nuclear</a:t>
            </a:r>
          </a:p>
          <a:p>
            <a:pPr marL="0" indent="0">
              <a:buNone/>
            </a:pPr>
            <a:endParaRPr lang="en-GB" sz="1800" dirty="0" smtClean="0"/>
          </a:p>
          <a:p>
            <a:pPr marL="0" indent="0">
              <a:buNone/>
            </a:pPr>
            <a:r>
              <a:rPr lang="en-GB" sz="2000" b="1" dirty="0" smtClean="0"/>
              <a:t>Higher Apprenticeship Fund</a:t>
            </a:r>
          </a:p>
          <a:p>
            <a:pPr marL="0" indent="0">
              <a:buNone/>
            </a:pPr>
            <a:endParaRPr lang="en-GB" sz="2000" b="1" dirty="0" smtClean="0"/>
          </a:p>
          <a:p>
            <a:pPr marL="0" indent="0">
              <a:buNone/>
            </a:pPr>
            <a:r>
              <a:rPr lang="en-GB" sz="2000" b="1" dirty="0" smtClean="0"/>
              <a:t>Universal Services</a:t>
            </a:r>
            <a:endParaRPr lang="en-GB" sz="2000" b="1" dirty="0"/>
          </a:p>
        </p:txBody>
      </p:sp>
    </p:spTree>
    <p:extLst>
      <p:ext uri="{BB962C8B-B14F-4D97-AF65-F5344CB8AC3E}">
        <p14:creationId xmlns:p14="http://schemas.microsoft.com/office/powerpoint/2010/main" val="75912291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5496" y="-13394"/>
            <a:ext cx="4186808" cy="1066130"/>
          </a:xfrm>
        </p:spPr>
        <p:txBody>
          <a:bodyPr>
            <a:normAutofit/>
          </a:bodyPr>
          <a:lstStyle/>
          <a:p>
            <a:pPr lvl="0" algn="l">
              <a:defRPr/>
            </a:pPr>
            <a:r>
              <a:rPr lang="en-GB" sz="4000" b="1" dirty="0">
                <a:solidFill>
                  <a:prstClr val="white"/>
                </a:solidFill>
                <a:latin typeface="+mn-lt"/>
                <a:ea typeface="+mn-ea"/>
                <a:cs typeface="Arial" pitchFamily="34" charset="0"/>
              </a:rPr>
              <a:t>4. Funding Update</a:t>
            </a:r>
            <a:endParaRPr lang="en-US" sz="4000" b="1" dirty="0">
              <a:solidFill>
                <a:prstClr val="white"/>
              </a:solidFill>
              <a:latin typeface="+mn-lt"/>
              <a:ea typeface="+mn-ea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268760"/>
            <a:ext cx="8229600" cy="4896544"/>
          </a:xfrm>
        </p:spPr>
        <p:txBody>
          <a:bodyPr/>
          <a:lstStyle/>
          <a:p>
            <a:pPr marL="0" indent="0">
              <a:buNone/>
            </a:pPr>
            <a:r>
              <a:rPr lang="en-GB" b="1" dirty="0" smtClean="0"/>
              <a:t>4c. GIF – SME diagnostic tool </a:t>
            </a:r>
          </a:p>
          <a:p>
            <a:pPr marL="0" indent="0">
              <a:buNone/>
            </a:pPr>
            <a:r>
              <a:rPr lang="en-GB" dirty="0" smtClean="0"/>
              <a:t>– input needed</a:t>
            </a:r>
          </a:p>
        </p:txBody>
      </p:sp>
    </p:spTree>
    <p:extLst>
      <p:ext uri="{BB962C8B-B14F-4D97-AF65-F5344CB8AC3E}">
        <p14:creationId xmlns:p14="http://schemas.microsoft.com/office/powerpoint/2010/main" val="49701776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23528" y="1340768"/>
            <a:ext cx="7920880" cy="55030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spcBef>
                <a:spcPct val="20000"/>
              </a:spcBef>
            </a:pPr>
            <a:r>
              <a:rPr lang="en-US" sz="24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5a. Industry Professional Gold Standard</a:t>
            </a:r>
          </a:p>
          <a:p>
            <a:pPr marL="685800" lvl="1" indent="-228600">
              <a:spcBef>
                <a:spcPct val="20000"/>
              </a:spcBef>
              <a:buFont typeface="Arial" pitchFamily="34" charset="0"/>
              <a:buChar char="•"/>
            </a:pPr>
            <a:r>
              <a:rPr lang="en-US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Progress</a:t>
            </a:r>
            <a:endParaRPr lang="en-US" dirty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  <a:p>
            <a:pPr>
              <a:spcBef>
                <a:spcPct val="20000"/>
              </a:spcBef>
            </a:pPr>
            <a:endParaRPr lang="en-US" sz="1200" dirty="0" smtClean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  <a:p>
            <a:pPr>
              <a:spcBef>
                <a:spcPct val="20000"/>
              </a:spcBef>
            </a:pPr>
            <a:r>
              <a:rPr lang="en-US" sz="24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5b. New Gold Standard in EIF 2 bid</a:t>
            </a:r>
          </a:p>
          <a:p>
            <a:pPr marL="742950" lvl="1" indent="-285750">
              <a:spcBef>
                <a:spcPct val="20000"/>
              </a:spcBef>
              <a:buFont typeface="Arial" pitchFamily="34" charset="0"/>
              <a:buChar char="•"/>
            </a:pPr>
            <a:r>
              <a:rPr lang="en-US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Expanding into New Sectors:</a:t>
            </a:r>
          </a:p>
          <a:p>
            <a:pPr lvl="3">
              <a:spcBef>
                <a:spcPct val="20000"/>
              </a:spcBef>
            </a:pPr>
            <a:r>
              <a:rPr lang="en-US" sz="16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Industrial Biotechnology</a:t>
            </a:r>
          </a:p>
          <a:p>
            <a:pPr lvl="3">
              <a:spcBef>
                <a:spcPct val="20000"/>
              </a:spcBef>
            </a:pPr>
            <a:r>
              <a:rPr lang="en-US" sz="16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Formulation Technology</a:t>
            </a:r>
          </a:p>
          <a:p>
            <a:pPr lvl="3">
              <a:spcBef>
                <a:spcPct val="20000"/>
              </a:spcBef>
            </a:pPr>
            <a:r>
              <a:rPr lang="en-US" sz="16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Water Treatment</a:t>
            </a:r>
          </a:p>
          <a:p>
            <a:pPr lvl="3">
              <a:spcBef>
                <a:spcPct val="20000"/>
              </a:spcBef>
            </a:pPr>
            <a:r>
              <a:rPr lang="en-US" sz="16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Explosives</a:t>
            </a:r>
          </a:p>
          <a:p>
            <a:pPr lvl="3">
              <a:spcBef>
                <a:spcPct val="20000"/>
              </a:spcBef>
            </a:pPr>
            <a:r>
              <a:rPr lang="en-US" sz="16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Warehousing, Distribution and Packing</a:t>
            </a:r>
          </a:p>
          <a:p>
            <a:pPr lvl="3">
              <a:spcBef>
                <a:spcPct val="20000"/>
              </a:spcBef>
            </a:pPr>
            <a:r>
              <a:rPr lang="en-US" sz="16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Technical Sales</a:t>
            </a:r>
          </a:p>
          <a:p>
            <a:pPr>
              <a:spcBef>
                <a:spcPct val="20000"/>
              </a:spcBef>
            </a:pPr>
            <a:endParaRPr lang="en-US" sz="300" dirty="0" smtClean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  <a:p>
            <a:pPr marL="800100" lvl="1" indent="-342900">
              <a:spcBef>
                <a:spcPct val="20000"/>
              </a:spcBef>
              <a:buFont typeface="Arial" pitchFamily="34" charset="0"/>
              <a:buChar char="•"/>
            </a:pPr>
            <a:r>
              <a:rPr lang="en-US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Expanding range</a:t>
            </a:r>
          </a:p>
          <a:p>
            <a:pPr lvl="3">
              <a:spcBef>
                <a:spcPct val="20000"/>
              </a:spcBef>
            </a:pPr>
            <a:r>
              <a:rPr lang="en-US" sz="16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Further Industry Professional roles</a:t>
            </a:r>
          </a:p>
          <a:p>
            <a:pPr lvl="3">
              <a:spcBef>
                <a:spcPct val="20000"/>
              </a:spcBef>
            </a:pPr>
            <a:r>
              <a:rPr lang="en-US" sz="16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Incorporating nation specific qualifications</a:t>
            </a:r>
          </a:p>
          <a:p>
            <a:pPr>
              <a:spcBef>
                <a:spcPct val="20000"/>
              </a:spcBef>
            </a:pPr>
            <a:endParaRPr lang="en-US" sz="2000" dirty="0" smtClean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  <a:p>
            <a:pPr>
              <a:spcBef>
                <a:spcPct val="20000"/>
              </a:spcBef>
            </a:pPr>
            <a:endParaRPr lang="en-US" sz="3200" dirty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Title 1"/>
          <p:cNvSpPr>
            <a:spLocks noGrp="1"/>
          </p:cNvSpPr>
          <p:nvPr>
            <p:ph type="title"/>
          </p:nvPr>
        </p:nvSpPr>
        <p:spPr>
          <a:xfrm>
            <a:off x="48460" y="0"/>
            <a:ext cx="4379524" cy="1052736"/>
          </a:xfrm>
        </p:spPr>
        <p:txBody>
          <a:bodyPr>
            <a:normAutofit fontScale="90000"/>
          </a:bodyPr>
          <a:lstStyle/>
          <a:p>
            <a:pPr algn="l"/>
            <a:r>
              <a:rPr lang="en-US" sz="4000" b="1" dirty="0" smtClean="0">
                <a:solidFill>
                  <a:prstClr val="white"/>
                </a:solidFill>
                <a:latin typeface="Lucida Sans"/>
                <a:ea typeface="Times New Roman"/>
                <a:cs typeface="Times New Roman"/>
              </a:rPr>
              <a:t/>
            </a:r>
            <a:br>
              <a:rPr lang="en-US" sz="4000" b="1" dirty="0" smtClean="0">
                <a:solidFill>
                  <a:prstClr val="white"/>
                </a:solidFill>
                <a:latin typeface="Lucida Sans"/>
                <a:ea typeface="Times New Roman"/>
                <a:cs typeface="Times New Roman"/>
              </a:rPr>
            </a:br>
            <a:r>
              <a:rPr lang="en-US" b="1" dirty="0" smtClean="0">
                <a:solidFill>
                  <a:prstClr val="white"/>
                </a:solidFill>
                <a:latin typeface="+mn-lt"/>
                <a:ea typeface="Times New Roman"/>
                <a:cs typeface="Times New Roman"/>
              </a:rPr>
              <a:t>5. Gold Standard</a:t>
            </a:r>
            <a:r>
              <a:rPr lang="en-US" sz="2800" b="1" dirty="0" smtClean="0">
                <a:solidFill>
                  <a:prstClr val="white"/>
                </a:solidFill>
                <a:latin typeface="Lucida Sans"/>
                <a:ea typeface="Times New Roman"/>
                <a:cs typeface="Times New Roman"/>
              </a:rPr>
              <a:t/>
            </a:r>
            <a:br>
              <a:rPr lang="en-US" sz="2800" b="1" dirty="0" smtClean="0">
                <a:solidFill>
                  <a:prstClr val="white"/>
                </a:solidFill>
                <a:latin typeface="Lucida Sans"/>
                <a:ea typeface="Times New Roman"/>
                <a:cs typeface="Times New Roman"/>
              </a:rPr>
            </a:b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05570654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5496" y="1604"/>
            <a:ext cx="6048672" cy="1051132"/>
          </a:xfrm>
        </p:spPr>
        <p:txBody>
          <a:bodyPr>
            <a:normAutofit/>
          </a:bodyPr>
          <a:lstStyle/>
          <a:p>
            <a:pPr algn="l"/>
            <a:r>
              <a:rPr lang="en-GB" sz="4000" b="1" dirty="0" smtClean="0">
                <a:solidFill>
                  <a:schemeClr val="bg1"/>
                </a:solidFill>
              </a:rPr>
              <a:t>6. Industrial Biotechnology</a:t>
            </a:r>
            <a:endParaRPr lang="en-GB" sz="4000" b="1" dirty="0">
              <a:solidFill>
                <a:schemeClr val="bg1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556792"/>
            <a:ext cx="8229600" cy="3456384"/>
          </a:xfrm>
        </p:spPr>
        <p:txBody>
          <a:bodyPr>
            <a:normAutofit/>
          </a:bodyPr>
          <a:lstStyle/>
          <a:p>
            <a:pPr>
              <a:spcBef>
                <a:spcPts val="1800"/>
              </a:spcBef>
            </a:pPr>
            <a:r>
              <a:rPr lang="en-GB" sz="2800" b="1" dirty="0" smtClean="0"/>
              <a:t>Working Group implemented with broad industry representation</a:t>
            </a:r>
          </a:p>
          <a:p>
            <a:pPr>
              <a:spcBef>
                <a:spcPts val="1800"/>
              </a:spcBef>
            </a:pPr>
            <a:r>
              <a:rPr lang="en-GB" sz="2800" b="1" dirty="0" smtClean="0"/>
              <a:t>1</a:t>
            </a:r>
            <a:r>
              <a:rPr lang="en-GB" sz="2800" b="1" baseline="30000" dirty="0" smtClean="0"/>
              <a:t>st</a:t>
            </a:r>
            <a:r>
              <a:rPr lang="en-GB" sz="2800" b="1" dirty="0" smtClean="0"/>
              <a:t> Draft Gold Standard – IB Process Technician</a:t>
            </a:r>
          </a:p>
          <a:p>
            <a:pPr>
              <a:spcBef>
                <a:spcPts val="1800"/>
              </a:spcBef>
            </a:pPr>
            <a:r>
              <a:rPr lang="en-GB" sz="2800" b="1" dirty="0" smtClean="0"/>
              <a:t> Feedback on existing qualifications</a:t>
            </a:r>
          </a:p>
          <a:p>
            <a:pPr>
              <a:spcBef>
                <a:spcPts val="1800"/>
              </a:spcBef>
            </a:pPr>
            <a:r>
              <a:rPr lang="en-GB" sz="2800" b="1" dirty="0" smtClean="0"/>
              <a:t>Leadership and Management skills needs</a:t>
            </a:r>
          </a:p>
        </p:txBody>
      </p:sp>
    </p:spTree>
    <p:extLst>
      <p:ext uri="{BB962C8B-B14F-4D97-AF65-F5344CB8AC3E}">
        <p14:creationId xmlns:p14="http://schemas.microsoft.com/office/powerpoint/2010/main" val="11614480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-36512" y="44624"/>
            <a:ext cx="5050904" cy="994122"/>
          </a:xfrm>
        </p:spPr>
        <p:txBody>
          <a:bodyPr>
            <a:normAutofit/>
          </a:bodyPr>
          <a:lstStyle/>
          <a:p>
            <a:pPr algn="l"/>
            <a:r>
              <a:rPr lang="en-GB" sz="4000" b="1" dirty="0" smtClean="0">
                <a:solidFill>
                  <a:schemeClr val="bg1"/>
                </a:solidFill>
              </a:rPr>
              <a:t>8. Contractor Passport</a:t>
            </a:r>
            <a:endParaRPr lang="en-GB" sz="4000" b="1" dirty="0">
              <a:solidFill>
                <a:schemeClr val="bg1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379909"/>
            <a:ext cx="8229600" cy="4857403"/>
          </a:xfrm>
        </p:spPr>
        <p:txBody>
          <a:bodyPr>
            <a:normAutofit lnSpcReduction="10000"/>
          </a:bodyPr>
          <a:lstStyle/>
          <a:p>
            <a:pPr lvl="0">
              <a:lnSpc>
                <a:spcPct val="90000"/>
              </a:lnSpc>
              <a:spcAft>
                <a:spcPts val="600"/>
              </a:spcAft>
              <a:buNone/>
            </a:pPr>
            <a:r>
              <a:rPr lang="en-GB" sz="2000" b="1" dirty="0" smtClean="0">
                <a:solidFill>
                  <a:prstClr val="black"/>
                </a:solidFill>
                <a:latin typeface="Calibri" pitchFamily="34" charset="0"/>
              </a:rPr>
              <a:t>Summary of background</a:t>
            </a:r>
          </a:p>
          <a:p>
            <a:pPr lvl="0">
              <a:lnSpc>
                <a:spcPct val="90000"/>
              </a:lnSpc>
              <a:spcAft>
                <a:spcPts val="600"/>
              </a:spcAft>
              <a:buNone/>
            </a:pPr>
            <a:endParaRPr lang="en-GB" sz="1400" b="1" dirty="0" smtClean="0">
              <a:solidFill>
                <a:prstClr val="black"/>
              </a:solidFill>
              <a:latin typeface="Calibri" pitchFamily="34" charset="0"/>
            </a:endParaRPr>
          </a:p>
          <a:p>
            <a:pPr lvl="0">
              <a:lnSpc>
                <a:spcPct val="90000"/>
              </a:lnSpc>
              <a:spcAft>
                <a:spcPts val="600"/>
              </a:spcAft>
              <a:buNone/>
            </a:pPr>
            <a:r>
              <a:rPr lang="en-GB" sz="2000" b="1" dirty="0" smtClean="0">
                <a:solidFill>
                  <a:prstClr val="black"/>
                </a:solidFill>
                <a:latin typeface="Calibri" pitchFamily="34" charset="0"/>
              </a:rPr>
              <a:t>Current status:</a:t>
            </a:r>
            <a:endParaRPr lang="en-GB" sz="2000" b="1" dirty="0">
              <a:solidFill>
                <a:prstClr val="black"/>
              </a:solidFill>
              <a:latin typeface="Calibri" pitchFamily="34" charset="0"/>
            </a:endParaRPr>
          </a:p>
          <a:p>
            <a:pPr lvl="0">
              <a:lnSpc>
                <a:spcPct val="120000"/>
              </a:lnSpc>
              <a:spcBef>
                <a:spcPts val="0"/>
              </a:spcBef>
              <a:spcAft>
                <a:spcPts val="600"/>
              </a:spcAft>
            </a:pPr>
            <a:r>
              <a:rPr lang="en-GB" sz="1700" dirty="0" smtClean="0">
                <a:solidFill>
                  <a:prstClr val="black"/>
                </a:solidFill>
                <a:latin typeface="Calibri" pitchFamily="34" charset="0"/>
              </a:rPr>
              <a:t>Training course will be finalised end October</a:t>
            </a:r>
          </a:p>
          <a:p>
            <a:pPr lvl="0">
              <a:lnSpc>
                <a:spcPct val="120000"/>
              </a:lnSpc>
              <a:spcBef>
                <a:spcPts val="0"/>
              </a:spcBef>
              <a:spcAft>
                <a:spcPts val="600"/>
              </a:spcAft>
            </a:pPr>
            <a:r>
              <a:rPr lang="en-GB" sz="1700" dirty="0" smtClean="0">
                <a:solidFill>
                  <a:prstClr val="black"/>
                </a:solidFill>
                <a:latin typeface="Calibri" pitchFamily="34" charset="0"/>
              </a:rPr>
              <a:t>The </a:t>
            </a:r>
            <a:r>
              <a:rPr lang="en-GB" sz="1700" dirty="0">
                <a:solidFill>
                  <a:prstClr val="black"/>
                </a:solidFill>
                <a:latin typeface="Calibri" pitchFamily="34" charset="0"/>
              </a:rPr>
              <a:t>training course will be ‘road tested’ </a:t>
            </a:r>
            <a:r>
              <a:rPr lang="en-GB" sz="1700" dirty="0" smtClean="0">
                <a:solidFill>
                  <a:prstClr val="black"/>
                </a:solidFill>
                <a:latin typeface="Calibri" pitchFamily="34" charset="0"/>
              </a:rPr>
              <a:t>Nov </a:t>
            </a:r>
            <a:r>
              <a:rPr lang="en-GB" sz="1700" dirty="0">
                <a:solidFill>
                  <a:prstClr val="black"/>
                </a:solidFill>
                <a:latin typeface="Calibri" pitchFamily="34" charset="0"/>
              </a:rPr>
              <a:t>at one refinery before sign-off</a:t>
            </a:r>
          </a:p>
          <a:p>
            <a:pPr lvl="0">
              <a:lnSpc>
                <a:spcPct val="120000"/>
              </a:lnSpc>
              <a:spcBef>
                <a:spcPts val="0"/>
              </a:spcBef>
              <a:spcAft>
                <a:spcPts val="600"/>
              </a:spcAft>
            </a:pPr>
            <a:r>
              <a:rPr lang="en-GB" sz="1700" dirty="0">
                <a:solidFill>
                  <a:prstClr val="black"/>
                </a:solidFill>
                <a:latin typeface="Calibri" pitchFamily="34" charset="0"/>
              </a:rPr>
              <a:t>The course will be delivered by a sub-set of the ECITB provider network</a:t>
            </a:r>
          </a:p>
          <a:p>
            <a:pPr lvl="0">
              <a:lnSpc>
                <a:spcPct val="120000"/>
              </a:lnSpc>
              <a:spcBef>
                <a:spcPts val="0"/>
              </a:spcBef>
              <a:spcAft>
                <a:spcPts val="600"/>
              </a:spcAft>
            </a:pPr>
            <a:r>
              <a:rPr lang="en-GB" sz="1700" dirty="0">
                <a:solidFill>
                  <a:prstClr val="black"/>
                </a:solidFill>
                <a:latin typeface="Calibri" pitchFamily="34" charset="0"/>
              </a:rPr>
              <a:t>The provider network will be quality assured by the NSA Process Industries</a:t>
            </a:r>
          </a:p>
          <a:p>
            <a:pPr lvl="0">
              <a:lnSpc>
                <a:spcPct val="120000"/>
              </a:lnSpc>
              <a:spcBef>
                <a:spcPts val="0"/>
              </a:spcBef>
              <a:spcAft>
                <a:spcPts val="600"/>
              </a:spcAft>
            </a:pPr>
            <a:r>
              <a:rPr lang="en-GB" sz="1700" dirty="0">
                <a:solidFill>
                  <a:prstClr val="black"/>
                </a:solidFill>
                <a:latin typeface="Calibri" pitchFamily="34" charset="0"/>
              </a:rPr>
              <a:t>Discussions are </a:t>
            </a:r>
            <a:r>
              <a:rPr lang="en-GB" sz="1700" dirty="0" smtClean="0">
                <a:solidFill>
                  <a:prstClr val="black"/>
                </a:solidFill>
                <a:latin typeface="Calibri" pitchFamily="34" charset="0"/>
              </a:rPr>
              <a:t>on-going </a:t>
            </a:r>
            <a:r>
              <a:rPr lang="en-GB" sz="1700" dirty="0">
                <a:solidFill>
                  <a:prstClr val="black"/>
                </a:solidFill>
                <a:latin typeface="Calibri" pitchFamily="34" charset="0"/>
              </a:rPr>
              <a:t>with ECITB to align contractor training and capture in a simplified training record system</a:t>
            </a:r>
          </a:p>
          <a:p>
            <a:pPr lvl="0">
              <a:lnSpc>
                <a:spcPct val="120000"/>
              </a:lnSpc>
              <a:spcBef>
                <a:spcPts val="0"/>
              </a:spcBef>
              <a:spcAft>
                <a:spcPts val="600"/>
              </a:spcAft>
            </a:pPr>
            <a:r>
              <a:rPr lang="en-GB" sz="1700" dirty="0">
                <a:solidFill>
                  <a:prstClr val="black"/>
                </a:solidFill>
                <a:latin typeface="Calibri" pitchFamily="34" charset="0"/>
              </a:rPr>
              <a:t>Roll out planned for Q1 2012</a:t>
            </a:r>
          </a:p>
          <a:p>
            <a:pPr lvl="0">
              <a:lnSpc>
                <a:spcPct val="120000"/>
              </a:lnSpc>
              <a:spcAft>
                <a:spcPts val="600"/>
              </a:spcAft>
            </a:pPr>
            <a:r>
              <a:rPr lang="en-GB" sz="1700" dirty="0">
                <a:solidFill>
                  <a:prstClr val="black"/>
                </a:solidFill>
                <a:latin typeface="Calibri" pitchFamily="34" charset="0"/>
              </a:rPr>
              <a:t>3 year implementation plan:</a:t>
            </a:r>
          </a:p>
          <a:p>
            <a:pPr lvl="1">
              <a:lnSpc>
                <a:spcPct val="90000"/>
              </a:lnSpc>
              <a:spcAft>
                <a:spcPts val="600"/>
              </a:spcAft>
            </a:pPr>
            <a:r>
              <a:rPr lang="en-GB" sz="1400" dirty="0">
                <a:solidFill>
                  <a:prstClr val="black"/>
                </a:solidFill>
                <a:latin typeface="Calibri" pitchFamily="34" charset="0"/>
              </a:rPr>
              <a:t>Contractors taking the CCNSG training will also take the Petroleum Safety Training</a:t>
            </a:r>
          </a:p>
          <a:p>
            <a:pPr lvl="1">
              <a:lnSpc>
                <a:spcPct val="90000"/>
              </a:lnSpc>
              <a:spcAft>
                <a:spcPts val="600"/>
              </a:spcAft>
            </a:pPr>
            <a:r>
              <a:rPr lang="en-GB" sz="1400" dirty="0">
                <a:solidFill>
                  <a:prstClr val="black"/>
                </a:solidFill>
                <a:latin typeface="Calibri" pitchFamily="34" charset="0"/>
              </a:rPr>
              <a:t>At CCNSG card renewal contractors will take the Petroleum Safety Training</a:t>
            </a:r>
            <a:endParaRPr lang="en-US" sz="1400" dirty="0">
              <a:solidFill>
                <a:prstClr val="black"/>
              </a:solidFill>
              <a:latin typeface="Calibri" pitchFamily="34" charset="0"/>
            </a:endParaRP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51194440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217</TotalTime>
  <Words>286</Words>
  <Application>Microsoft Office PowerPoint</Application>
  <PresentationFormat>On-screen Show (4:3)</PresentationFormat>
  <Paragraphs>64</Paragraphs>
  <Slides>7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8" baseType="lpstr">
      <vt:lpstr>Office Theme</vt:lpstr>
      <vt:lpstr>Chemical Advisory Council</vt:lpstr>
      <vt:lpstr>PowerPoint Presentation</vt:lpstr>
      <vt:lpstr>4. Funding Update</vt:lpstr>
      <vt:lpstr>4. Funding Update</vt:lpstr>
      <vt:lpstr> 5. Gold Standard </vt:lpstr>
      <vt:lpstr>6. Industrial Biotechnology</vt:lpstr>
      <vt:lpstr>8. Contractor Passport</vt:lpstr>
    </vt:vector>
  </TitlesOfParts>
  <Company>Dimension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Title Area</dc:title>
  <dc:creator>Mike</dc:creator>
  <cp:lastModifiedBy>Jenny Clucas</cp:lastModifiedBy>
  <cp:revision>19</cp:revision>
  <dcterms:created xsi:type="dcterms:W3CDTF">2011-02-18T15:00:35Z</dcterms:created>
  <dcterms:modified xsi:type="dcterms:W3CDTF">2011-10-18T08:16:36Z</dcterms:modified>
</cp:coreProperties>
</file>