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7"/>
  </p:handoutMasterIdLst>
  <p:sldIdLst>
    <p:sldId id="256" r:id="rId2"/>
    <p:sldId id="258" r:id="rId3"/>
    <p:sldId id="260" r:id="rId4"/>
    <p:sldId id="261" r:id="rId5"/>
    <p:sldId id="259" r:id="rId6"/>
  </p:sldIdLst>
  <p:sldSz cx="9144000" cy="6858000" type="screen4x3"/>
  <p:notesSz cx="6669088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224" y="-8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07A8D967-4D8B-401E-931A-DA1A425CE1D2}" type="datetimeFigureOut">
              <a:rPr lang="en-US"/>
              <a:pPr>
                <a:defRPr/>
              </a:pPr>
              <a:t>3/6/2012</a:t>
            </a:fld>
            <a:endParaRPr lang="en-US" dirty="0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3BF52CA-58FD-4629-BF44-C42E44266AD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13247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3D25D-C95D-4F3B-985D-5D7D8109FD5C}" type="datetimeFigureOut">
              <a:rPr lang="en-US"/>
              <a:pPr>
                <a:defRPr/>
              </a:pPr>
              <a:t>3/6/2012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A41BE-B9D8-4404-B042-454CC6CD1F5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96C1D-AC33-4EA4-8DD0-AFD06A30F8AE}" type="datetimeFigureOut">
              <a:rPr lang="en-US"/>
              <a:pPr>
                <a:defRPr/>
              </a:pPr>
              <a:t>3/6/2012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0450E-D247-416B-BD27-289A5EAC114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86A36-CB0C-4224-A799-C4CDAFCAC17D}" type="datetimeFigureOut">
              <a:rPr lang="en-US"/>
              <a:pPr>
                <a:defRPr/>
              </a:pPr>
              <a:t>3/6/2012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B1B0E-C1D2-428F-BFB1-73E4A2DC91C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61E7D-D706-4A9E-B163-87A991A9793B}" type="datetimeFigureOut">
              <a:rPr lang="en-US"/>
              <a:pPr>
                <a:defRPr/>
              </a:pPr>
              <a:t>3/6/2012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30D4A-A831-408E-B888-44814122CD6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CE0CC-98AB-42F4-B673-46EB5A92C603}" type="datetimeFigureOut">
              <a:rPr lang="en-US"/>
              <a:pPr>
                <a:defRPr/>
              </a:pPr>
              <a:t>3/6/2012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30FCC-C579-4751-A982-51E10F1F37D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A925C-6A9F-47C9-A463-5BA6DD3CB808}" type="datetimeFigureOut">
              <a:rPr lang="en-US"/>
              <a:pPr>
                <a:defRPr/>
              </a:pPr>
              <a:t>3/6/2012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0A8A7-C445-4E8D-B040-9E90716167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89615-D87F-4B80-A554-5A8BC79BD50C}" type="datetimeFigureOut">
              <a:rPr lang="en-US"/>
              <a:pPr>
                <a:defRPr/>
              </a:pPr>
              <a:t>3/6/2012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70E60-EE05-4450-B7A5-489A675AD06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FD3A2-13DF-4BDE-8DD3-356BF607682E}" type="datetimeFigureOut">
              <a:rPr lang="en-US"/>
              <a:pPr>
                <a:defRPr/>
              </a:pPr>
              <a:t>3/6/2012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7337B-8559-47D9-BB08-24E31A5CEB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B2264-08D4-4309-90EB-63E4306BDA80}" type="datetimeFigureOut">
              <a:rPr lang="en-US"/>
              <a:pPr>
                <a:defRPr/>
              </a:pPr>
              <a:t>3/6/2012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C3D15-1F49-4ED0-BB05-180AE334FD7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9ADDC-BC04-442F-9A14-C3564E0DE8DB}" type="datetimeFigureOut">
              <a:rPr lang="en-US"/>
              <a:pPr>
                <a:defRPr/>
              </a:pPr>
              <a:t>3/6/2012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A9204-A544-48A5-93E0-A4F1814980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9B728-8FFE-46E7-A055-4A34ED2397D1}" type="datetimeFigureOut">
              <a:rPr lang="en-US"/>
              <a:pPr>
                <a:defRPr/>
              </a:pPr>
              <a:t>3/6/2012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9912D-99D9-4C50-84F3-A7922D8B58E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10CB4C7-0FB1-4CE0-B975-13A52280DE24}" type="datetimeFigureOut">
              <a:rPr lang="en-US"/>
              <a:pPr>
                <a:defRPr/>
              </a:pPr>
              <a:t>3/6/2012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4A4CB3-CBCE-4EA2-9ECD-C720FE16374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mailto:christine.sakhardande@cogent-ssc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ctrTitle"/>
          </p:nvPr>
        </p:nvSpPr>
        <p:spPr>
          <a:xfrm>
            <a:off x="395536" y="1844824"/>
            <a:ext cx="7772400" cy="1368425"/>
          </a:xfrm>
        </p:spPr>
        <p:txBody>
          <a:bodyPr/>
          <a:lstStyle/>
          <a:p>
            <a:pPr algn="l" eaLnBrk="1" hangingPunct="1"/>
            <a:r>
              <a:rPr lang="en-US" sz="54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Professional Science Technicians Programme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339752" y="3934097"/>
            <a:ext cx="32947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chemeClr val="bg1"/>
                </a:solidFill>
              </a:rPr>
              <a:t>Chemical Advisory Council </a:t>
            </a:r>
          </a:p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6</a:t>
            </a:r>
            <a:r>
              <a:rPr lang="en-GB" sz="2000" baseline="30000" dirty="0" smtClean="0">
                <a:solidFill>
                  <a:schemeClr val="bg1"/>
                </a:solidFill>
              </a:rPr>
              <a:t>th</a:t>
            </a:r>
            <a:r>
              <a:rPr lang="en-GB" sz="2000" dirty="0" smtClean="0">
                <a:solidFill>
                  <a:schemeClr val="bg1"/>
                </a:solidFill>
              </a:rPr>
              <a:t> March 2012</a:t>
            </a:r>
            <a:endParaRPr lang="en-GB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575321" y="1629432"/>
            <a:ext cx="6732983" cy="3839218"/>
            <a:chOff x="0" y="0"/>
            <a:chExt cx="5911852" cy="3839430"/>
          </a:xfrm>
        </p:grpSpPr>
        <p:sp>
          <p:nvSpPr>
            <p:cNvPr id="4" name="Text Box 2"/>
            <p:cNvSpPr txBox="1">
              <a:spLocks noChangeArrowheads="1"/>
            </p:cNvSpPr>
            <p:nvPr/>
          </p:nvSpPr>
          <p:spPr bwMode="auto">
            <a:xfrm>
              <a:off x="0" y="0"/>
              <a:ext cx="5911852" cy="38385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rPr>
                <a:t> </a:t>
              </a:r>
            </a:p>
          </p:txBody>
        </p:sp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211667" y="110072"/>
              <a:ext cx="5591175" cy="3729358"/>
              <a:chOff x="1774" y="7372"/>
              <a:chExt cx="8805" cy="5049"/>
            </a:xfrm>
          </p:grpSpPr>
          <p:sp>
            <p:nvSpPr>
              <p:cNvPr id="6" name="Text Box 31"/>
              <p:cNvSpPr txBox="1">
                <a:spLocks noChangeArrowheads="1"/>
              </p:cNvSpPr>
              <p:nvPr/>
            </p:nvSpPr>
            <p:spPr bwMode="auto">
              <a:xfrm>
                <a:off x="1967" y="11769"/>
                <a:ext cx="1440" cy="40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0" i="1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Level 3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7" name="Text Box 32"/>
              <p:cNvSpPr txBox="1">
                <a:spLocks noChangeArrowheads="1"/>
              </p:cNvSpPr>
              <p:nvPr/>
            </p:nvSpPr>
            <p:spPr bwMode="auto">
              <a:xfrm>
                <a:off x="2854" y="11769"/>
                <a:ext cx="2940" cy="403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0" i="1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Advanced Apprenticeship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8" name="Text Box 33"/>
              <p:cNvSpPr txBox="1">
                <a:spLocks noChangeArrowheads="1"/>
              </p:cNvSpPr>
              <p:nvPr/>
            </p:nvSpPr>
            <p:spPr bwMode="auto">
              <a:xfrm>
                <a:off x="6094" y="11793"/>
                <a:ext cx="1920" cy="439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0" i="1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A levels / BTEC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9" name="Rectangle 8"/>
              <p:cNvSpPr>
                <a:spLocks noChangeArrowheads="1"/>
              </p:cNvSpPr>
              <p:nvPr/>
            </p:nvSpPr>
            <p:spPr bwMode="auto">
              <a:xfrm>
                <a:off x="1774" y="7372"/>
                <a:ext cx="8805" cy="4301"/>
              </a:xfrm>
              <a:prstGeom prst="rect">
                <a:avLst/>
              </a:prstGeom>
              <a:solidFill>
                <a:srgbClr val="FFFF99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Text Box 11"/>
              <p:cNvSpPr txBox="1">
                <a:spLocks noChangeArrowheads="1"/>
              </p:cNvSpPr>
              <p:nvPr/>
            </p:nvSpPr>
            <p:spPr bwMode="auto">
              <a:xfrm>
                <a:off x="2957" y="8477"/>
                <a:ext cx="3163" cy="14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74981" tIns="37490" rIns="74981" bIns="37490" anchor="t" anchorCtr="0" upright="1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Chemical Science Pathway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FdSc Chemical Science (MMU)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or Hybrid HND Applied Chemistry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11" name="Text Box 13"/>
              <p:cNvSpPr txBox="1">
                <a:spLocks noChangeArrowheads="1"/>
              </p:cNvSpPr>
              <p:nvPr/>
            </p:nvSpPr>
            <p:spPr bwMode="auto">
              <a:xfrm>
                <a:off x="2050" y="8633"/>
                <a:ext cx="907" cy="563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74981" tIns="37490" rIns="74981" bIns="37490" anchor="t" anchorCtr="0" upright="1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Level 5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12" name="Text Box 14"/>
              <p:cNvSpPr txBox="1">
                <a:spLocks noChangeArrowheads="1"/>
              </p:cNvSpPr>
              <p:nvPr/>
            </p:nvSpPr>
            <p:spPr bwMode="auto">
              <a:xfrm>
                <a:off x="2005" y="10436"/>
                <a:ext cx="1786" cy="441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74981" tIns="37490" rIns="74981" bIns="37490" anchor="t" anchorCtr="0" upright="1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Level 4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13" name="Text Box 15"/>
              <p:cNvSpPr txBox="1">
                <a:spLocks noChangeArrowheads="1"/>
              </p:cNvSpPr>
              <p:nvPr/>
            </p:nvSpPr>
            <p:spPr bwMode="auto">
              <a:xfrm>
                <a:off x="4516" y="10227"/>
                <a:ext cx="2850" cy="1156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74981" tIns="37490" rIns="74981" bIns="37490" anchor="t" anchorCtr="0" upright="1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Science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HNC + LATA Level 4 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14" name="Text Box 11"/>
              <p:cNvSpPr txBox="1">
                <a:spLocks noChangeArrowheads="1"/>
              </p:cNvSpPr>
              <p:nvPr/>
            </p:nvSpPr>
            <p:spPr bwMode="auto">
              <a:xfrm>
                <a:off x="6245" y="8477"/>
                <a:ext cx="3097" cy="14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74981" tIns="37490" rIns="74981" bIns="37490" anchor="t" anchorCtr="0" upright="1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Life Science Pathway 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Foundation degree in Applied Bioscience Technology (Kent)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or Hybrid HND Applied Biology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</p:txBody>
          </p:sp>
          <p:cxnSp>
            <p:nvCxnSpPr>
              <p:cNvPr id="15" name="Line 46"/>
              <p:cNvCxnSpPr>
                <a:cxnSpLocks noChangeShapeType="1"/>
              </p:cNvCxnSpPr>
              <p:nvPr/>
            </p:nvCxnSpPr>
            <p:spPr bwMode="auto">
              <a:xfrm flipV="1">
                <a:off x="6100" y="9969"/>
                <a:ext cx="2" cy="24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" name="Line 47"/>
              <p:cNvCxnSpPr>
                <a:cxnSpLocks noChangeShapeType="1"/>
              </p:cNvCxnSpPr>
              <p:nvPr/>
            </p:nvCxnSpPr>
            <p:spPr bwMode="auto">
              <a:xfrm flipV="1">
                <a:off x="8948" y="8151"/>
                <a:ext cx="0" cy="32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7" name="Text Box 48"/>
              <p:cNvSpPr txBox="1">
                <a:spLocks noChangeArrowheads="1"/>
              </p:cNvSpPr>
              <p:nvPr/>
            </p:nvSpPr>
            <p:spPr bwMode="auto">
              <a:xfrm>
                <a:off x="9537" y="11128"/>
                <a:ext cx="1041" cy="473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RSciTech 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18" name="Text Box 49"/>
              <p:cNvSpPr txBox="1">
                <a:spLocks noChangeArrowheads="1"/>
              </p:cNvSpPr>
              <p:nvPr/>
            </p:nvSpPr>
            <p:spPr bwMode="auto">
              <a:xfrm>
                <a:off x="9606" y="8964"/>
                <a:ext cx="824" cy="630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RSci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19" name="Text Box 16"/>
              <p:cNvSpPr txBox="1">
                <a:spLocks noChangeArrowheads="1"/>
              </p:cNvSpPr>
              <p:nvPr/>
            </p:nvSpPr>
            <p:spPr bwMode="auto">
              <a:xfrm>
                <a:off x="3694" y="7446"/>
                <a:ext cx="4320" cy="377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74981" tIns="37490" rIns="74981" bIns="37490" anchor="t" anchorCtr="0" upright="1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b="1" i="0" u="sng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</a:rPr>
                  <a:t>Higher Apprenticeship for Science Professionals</a:t>
                </a:r>
                <a:endParaRPr kumimoji="0" lang="en-GB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</p:txBody>
          </p:sp>
          <p:cxnSp>
            <p:nvCxnSpPr>
              <p:cNvPr id="20" name="Line 53"/>
              <p:cNvCxnSpPr>
                <a:cxnSpLocks noChangeShapeType="1"/>
              </p:cNvCxnSpPr>
              <p:nvPr/>
            </p:nvCxnSpPr>
            <p:spPr bwMode="auto">
              <a:xfrm>
                <a:off x="9607" y="7372"/>
                <a:ext cx="0" cy="504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1" name="Line 54"/>
              <p:cNvCxnSpPr>
                <a:cxnSpLocks noChangeShapeType="1"/>
              </p:cNvCxnSpPr>
              <p:nvPr/>
            </p:nvCxnSpPr>
            <p:spPr bwMode="auto">
              <a:xfrm flipV="1">
                <a:off x="5914" y="11492"/>
                <a:ext cx="0" cy="35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sp>
        <p:nvSpPr>
          <p:cNvPr id="22" name="Text Box 273"/>
          <p:cNvSpPr txBox="1"/>
          <p:nvPr/>
        </p:nvSpPr>
        <p:spPr>
          <a:xfrm>
            <a:off x="5126242" y="2095151"/>
            <a:ext cx="613410" cy="219710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  <a:t>Level 6/7</a:t>
            </a:r>
            <a:endParaRPr kumimoji="0" lang="en-GB" sz="1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2774" y="250083"/>
            <a:ext cx="6882012" cy="517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en-GB" sz="2400" b="1" dirty="0" smtClean="0">
                <a:solidFill>
                  <a:schemeClr val="bg1"/>
                </a:solidFill>
              </a:rPr>
              <a:t>The</a:t>
            </a:r>
            <a:r>
              <a:rPr lang="en-GB" sz="2400" dirty="0" smtClean="0">
                <a:solidFill>
                  <a:schemeClr val="bg1"/>
                </a:solidFill>
              </a:rPr>
              <a:t> </a:t>
            </a:r>
            <a:r>
              <a:rPr lang="en-GB" sz="2400" b="1" kern="0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Higher Apprenticeship for Science Professionals</a:t>
            </a:r>
            <a:endParaRPr lang="en-GB" sz="2400" kern="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7103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6" y="0"/>
            <a:ext cx="8229600" cy="1143000"/>
          </a:xfrm>
        </p:spPr>
        <p:txBody>
          <a:bodyPr/>
          <a:lstStyle/>
          <a:p>
            <a:pPr algn="l"/>
            <a:r>
              <a:rPr lang="en-GB" sz="2800" b="1" dirty="0">
                <a:solidFill>
                  <a:schemeClr val="bg1"/>
                </a:solidFill>
              </a:rPr>
              <a:t>Professional Science Technicians Programme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1196752"/>
            <a:ext cx="777686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+mn-lt"/>
              </a:rPr>
              <a:t>Who is it for: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Progression route for advanced apprentices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Entry point for school/college leavers with A-levels or BTEC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Entry point for adults transferring into the sector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CPD opportunity for existing technician workforce 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1600" dirty="0">
              <a:latin typeface="+mn-lt"/>
            </a:endParaRPr>
          </a:p>
          <a:p>
            <a:r>
              <a:rPr lang="en-GB" sz="1600" dirty="0" smtClean="0">
                <a:latin typeface="+mn-lt"/>
              </a:rPr>
              <a:t>What does it offer: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Grow your own technicians through on the job training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Recognition of technician skills through professional registration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Recognition of internal technician training through APEL endorsement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1600" dirty="0">
              <a:latin typeface="+mn-lt"/>
            </a:endParaRPr>
          </a:p>
          <a:p>
            <a:r>
              <a:rPr lang="en-GB" sz="1600" dirty="0" smtClean="0">
                <a:latin typeface="+mn-lt"/>
              </a:rPr>
              <a:t>How is it delivered: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Nationally through MMU distance learning  foundation degree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Locally though FE provider New HND programme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1600" dirty="0">
              <a:latin typeface="+mn-lt"/>
            </a:endParaRPr>
          </a:p>
          <a:p>
            <a:r>
              <a:rPr lang="en-GB" sz="1600" dirty="0" smtClean="0">
                <a:latin typeface="+mn-lt"/>
              </a:rPr>
              <a:t>What will it cost: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Tuition fees set by provider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Individual may apply for Student loan to contribute towards tuition fees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Professional registration fees and APEL costs supported by PSTP up to March 2013.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1600" dirty="0" smtClean="0">
              <a:latin typeface="+mn-lt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GB" sz="1600" dirty="0" smtClean="0"/>
          </a:p>
          <a:p>
            <a:pPr marL="285750" indent="-285750">
              <a:buFont typeface="Arial" pitchFamily="34" charset="0"/>
              <a:buChar char="•"/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90683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170"/>
            <a:ext cx="8229600" cy="1143000"/>
          </a:xfrm>
        </p:spPr>
        <p:txBody>
          <a:bodyPr/>
          <a:lstStyle/>
          <a:p>
            <a:pPr algn="l"/>
            <a:r>
              <a:rPr lang="en-GB" sz="2800" b="1" dirty="0">
                <a:solidFill>
                  <a:schemeClr val="bg1"/>
                </a:solidFill>
              </a:rPr>
              <a:t>Professional Science Technicians Programme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46438" y="1484784"/>
            <a:ext cx="7526740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latin typeface="+mn-lt"/>
              </a:rPr>
              <a:t>Discussion</a:t>
            </a:r>
          </a:p>
          <a:p>
            <a:endParaRPr lang="en-GB" sz="1600" dirty="0" smtClean="0">
              <a:latin typeface="+mn-lt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>
                <a:latin typeface="+mn-lt"/>
              </a:rPr>
              <a:t>How many technicians do you employ</a:t>
            </a:r>
            <a:r>
              <a:rPr lang="en-GB" sz="1600" dirty="0" smtClean="0">
                <a:latin typeface="+mn-lt"/>
              </a:rPr>
              <a:t>?</a:t>
            </a:r>
          </a:p>
          <a:p>
            <a:endParaRPr lang="en-GB" sz="1600" dirty="0">
              <a:latin typeface="+mn-lt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What higher </a:t>
            </a:r>
            <a:r>
              <a:rPr lang="en-GB" sz="1600" dirty="0">
                <a:latin typeface="+mn-lt"/>
              </a:rPr>
              <a:t>level </a:t>
            </a:r>
            <a:r>
              <a:rPr lang="en-GB" sz="1600" dirty="0" smtClean="0">
                <a:latin typeface="+mn-lt"/>
              </a:rPr>
              <a:t>skills do </a:t>
            </a:r>
            <a:r>
              <a:rPr lang="en-GB" sz="1600" dirty="0">
                <a:latin typeface="+mn-lt"/>
              </a:rPr>
              <a:t>your technicians </a:t>
            </a:r>
            <a:r>
              <a:rPr lang="en-GB" sz="1600" dirty="0" smtClean="0">
                <a:latin typeface="+mn-lt"/>
              </a:rPr>
              <a:t>need?</a:t>
            </a:r>
          </a:p>
          <a:p>
            <a:endParaRPr lang="en-GB" sz="1600" dirty="0">
              <a:latin typeface="+mn-lt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What higher </a:t>
            </a:r>
            <a:r>
              <a:rPr lang="en-GB" sz="1600" dirty="0">
                <a:latin typeface="+mn-lt"/>
              </a:rPr>
              <a:t>level </a:t>
            </a:r>
            <a:r>
              <a:rPr lang="en-GB" sz="1600" dirty="0" smtClean="0">
                <a:latin typeface="+mn-lt"/>
              </a:rPr>
              <a:t>qualification do your technicians need?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1600" dirty="0">
              <a:latin typeface="+mn-lt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How important is progression to a BSc degree?</a:t>
            </a:r>
          </a:p>
          <a:p>
            <a:endParaRPr lang="en-GB" sz="1600" dirty="0">
              <a:latin typeface="+mn-lt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Will the new HND give your staff the skills they need to do their jobs?</a:t>
            </a:r>
          </a:p>
          <a:p>
            <a:endParaRPr lang="en-GB" sz="1600" dirty="0" smtClean="0">
              <a:latin typeface="+mn-lt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What are your views of a distance learning course vs. a local FE course?</a:t>
            </a:r>
          </a:p>
          <a:p>
            <a:endParaRPr lang="en-GB" sz="1600" dirty="0" smtClean="0">
              <a:latin typeface="+mn-lt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What opportunities does </a:t>
            </a:r>
            <a:r>
              <a:rPr lang="en-GB" sz="1600" dirty="0">
                <a:latin typeface="+mn-lt"/>
              </a:rPr>
              <a:t>the Higher </a:t>
            </a:r>
            <a:r>
              <a:rPr lang="en-GB" sz="1600" dirty="0" smtClean="0">
                <a:latin typeface="+mn-lt"/>
              </a:rPr>
              <a:t>Apprenticeship offer you for staff development?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1600" dirty="0">
              <a:latin typeface="+mn-lt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1600" dirty="0" smtClean="0">
                <a:latin typeface="+mn-lt"/>
              </a:rPr>
              <a:t>What barriers do you see to uptake of the Higher Apprenticeship?</a:t>
            </a:r>
          </a:p>
          <a:p>
            <a:endParaRPr lang="en-GB" sz="1600" dirty="0" smtClean="0">
              <a:latin typeface="+mn-lt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684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1844824"/>
            <a:ext cx="6991169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Calibri"/>
                <a:ea typeface="Calibri"/>
              </a:rPr>
              <a:t>Christine Sakhardande</a:t>
            </a:r>
            <a:endParaRPr lang="en-GB" sz="2800" dirty="0">
              <a:latin typeface="Calibri"/>
              <a:ea typeface="Calibri"/>
            </a:endParaRPr>
          </a:p>
          <a:p>
            <a:pPr>
              <a:spcAft>
                <a:spcPts val="0"/>
              </a:spcAft>
            </a:pPr>
            <a:r>
              <a:rPr lang="en-US" sz="1600" b="1" dirty="0">
                <a:solidFill>
                  <a:srgbClr val="000080"/>
                </a:solidFill>
                <a:latin typeface="Calibri"/>
                <a:ea typeface="Calibri"/>
              </a:rPr>
              <a:t>Science Technicians Programme Manager &amp; Quality Manager </a:t>
            </a:r>
            <a:endParaRPr lang="en-GB" sz="2800" dirty="0">
              <a:latin typeface="Calibri"/>
              <a:ea typeface="Calibri"/>
            </a:endParaRPr>
          </a:p>
          <a:p>
            <a:pPr>
              <a:spcAft>
                <a:spcPts val="0"/>
              </a:spcAft>
            </a:pPr>
            <a:r>
              <a:rPr lang="en-US" dirty="0">
                <a:solidFill>
                  <a:srgbClr val="0000FF"/>
                </a:solidFill>
                <a:latin typeface="Times New Roman"/>
                <a:ea typeface="Calibri"/>
              </a:rPr>
              <a:t> </a:t>
            </a:r>
            <a:endParaRPr lang="en-GB" sz="2800" dirty="0">
              <a:latin typeface="Calibri"/>
              <a:ea typeface="Calibri"/>
            </a:endParaRPr>
          </a:p>
          <a:p>
            <a:pPr>
              <a:spcAft>
                <a:spcPts val="0"/>
              </a:spcAft>
            </a:pPr>
            <a:r>
              <a:rPr lang="en-US" i="1" dirty="0">
                <a:solidFill>
                  <a:srgbClr val="0000FF"/>
                </a:solidFill>
                <a:latin typeface="Verdana"/>
                <a:ea typeface="Calibri"/>
              </a:rPr>
              <a:t>T: 01925 515207</a:t>
            </a:r>
            <a:endParaRPr lang="en-GB" sz="2800" dirty="0">
              <a:latin typeface="Calibri"/>
              <a:ea typeface="Calibri"/>
            </a:endParaRPr>
          </a:p>
          <a:p>
            <a:pPr>
              <a:spcAft>
                <a:spcPts val="0"/>
              </a:spcAft>
            </a:pPr>
            <a:r>
              <a:rPr lang="en-US" i="1" dirty="0">
                <a:solidFill>
                  <a:srgbClr val="0000FF"/>
                </a:solidFill>
                <a:latin typeface="Verdana"/>
                <a:ea typeface="Calibri"/>
              </a:rPr>
              <a:t>M: 07500026058</a:t>
            </a:r>
            <a:endParaRPr lang="en-GB" sz="2800" dirty="0">
              <a:latin typeface="Calibri"/>
              <a:ea typeface="Calibri"/>
            </a:endParaRPr>
          </a:p>
          <a:p>
            <a:pPr>
              <a:spcAft>
                <a:spcPts val="0"/>
              </a:spcAft>
            </a:pPr>
            <a:r>
              <a:rPr lang="en-US" dirty="0">
                <a:solidFill>
                  <a:srgbClr val="0000FF"/>
                </a:solidFill>
                <a:latin typeface="Verdana"/>
                <a:ea typeface="Calibri"/>
              </a:rPr>
              <a:t>E: </a:t>
            </a:r>
            <a:r>
              <a:rPr lang="en-US" u="sng" dirty="0">
                <a:solidFill>
                  <a:srgbClr val="0000FF"/>
                </a:solidFill>
                <a:latin typeface="Verdana"/>
                <a:ea typeface="Calibri"/>
                <a:hlinkClick r:id="rId2"/>
              </a:rPr>
              <a:t>christine.sakhardande@cogent-ssc.com</a:t>
            </a:r>
            <a:endParaRPr lang="en-GB" sz="2800" dirty="0">
              <a:effectLst/>
              <a:latin typeface="Calibri"/>
              <a:ea typeface="Calibri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188640"/>
            <a:ext cx="8229600" cy="72008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en-GB" sz="2800" b="1" dirty="0" smtClean="0">
                <a:solidFill>
                  <a:schemeClr val="bg1"/>
                </a:solidFill>
              </a:rPr>
              <a:t>Professional Science Technicians Programme</a:t>
            </a:r>
            <a:endParaRPr lang="en-GB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387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302</Words>
  <Application>Microsoft Office PowerPoint</Application>
  <PresentationFormat>On-screen Show (4:3)</PresentationFormat>
  <Paragraphs>68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Professional Science Technicians Programme</vt:lpstr>
      <vt:lpstr>PowerPoint Presentation</vt:lpstr>
      <vt:lpstr>Professional Science Technicians Programme</vt:lpstr>
      <vt:lpstr>Professional Science Technicians Programme</vt:lpstr>
      <vt:lpstr>PowerPoint Presentation</vt:lpstr>
    </vt:vector>
  </TitlesOfParts>
  <Company>Dimension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Area</dc:title>
  <dc:creator>Mike</dc:creator>
  <cp:lastModifiedBy>Jenny Clucas</cp:lastModifiedBy>
  <cp:revision>53</cp:revision>
  <dcterms:created xsi:type="dcterms:W3CDTF">2011-02-18T15:00:35Z</dcterms:created>
  <dcterms:modified xsi:type="dcterms:W3CDTF">2012-03-06T07:23:52Z</dcterms:modified>
</cp:coreProperties>
</file>