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9" r:id="rId5"/>
    <p:sldId id="265" r:id="rId6"/>
    <p:sldId id="266" r:id="rId7"/>
    <p:sldId id="267" r:id="rId8"/>
  </p:sldIdLst>
  <p:sldSz cx="9144000" cy="6858000" type="screen4x3"/>
  <p:notesSz cx="6797675" cy="987425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07" d="100"/>
          <a:sy n="107" d="100"/>
        </p:scale>
        <p:origin x="-72"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AB9E71D-75E2-4CA7-BEA7-9BA4B47BD5F8}" type="datetimeFigureOut">
              <a:rPr lang="en-US"/>
              <a:pPr>
                <a:defRPr/>
              </a:pPr>
              <a:t>2/13/2012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AB8646B-9292-492A-99CE-D460C7F1386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18B239C-A4E3-4972-AD46-9125112C2D3B}" type="datetimeFigureOut">
              <a:rPr lang="en-US"/>
              <a:pPr>
                <a:defRPr/>
              </a:pPr>
              <a:t>2/13/2012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3D3B611-DE66-4DF7-90BD-79292A4FEF3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0BCD167-963B-4CBB-8ADB-FA3025405E54}" type="datetimeFigureOut">
              <a:rPr lang="en-US"/>
              <a:pPr>
                <a:defRPr/>
              </a:pPr>
              <a:t>2/13/2012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CF4B68B-B6F4-4354-8986-A1A01D95F280}"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3F3E9E9C-F6F3-4571-8F1C-09E1FEE66231}" type="datetimeFigureOut">
              <a:rPr lang="en-US"/>
              <a:pPr>
                <a:defRPr/>
              </a:pPr>
              <a:t>2/13/2012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646FE80-A7D0-4ED0-9D25-C867FC00E62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48D6E5FD-14ED-467B-BD4A-7CEED446FAD9}" type="datetimeFigureOut">
              <a:rPr lang="en-US"/>
              <a:pPr>
                <a:defRPr/>
              </a:pPr>
              <a:t>2/13/2012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8DB11ED2-FC08-46DA-89CA-22923FDB72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1B1A6CA-F952-48DE-89A8-6E14177DEF3A}" type="datetimeFigureOut">
              <a:rPr lang="en-US"/>
              <a:pPr>
                <a:defRPr/>
              </a:pPr>
              <a:t>2/13/2012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C7ECC6D-850A-4B3E-8A47-8A0D25C7020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3F23D00-2731-4722-8610-7E8A9FDD7C52}" type="datetimeFigureOut">
              <a:rPr lang="en-US"/>
              <a:pPr>
                <a:defRPr/>
              </a:pPr>
              <a:t>2/13/2012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B4ACF44-E10A-40FF-8E46-8859E2EF152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41587E0-C034-43DC-A8C5-753F00160A34}" type="datetimeFigureOut">
              <a:rPr lang="en-US"/>
              <a:pPr>
                <a:defRPr/>
              </a:pPr>
              <a:t>2/13/2012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DE79A94-7A97-4B24-90B2-53E42B8A699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2CD6BC0-E42E-4F5A-8912-C6BCB061D19E}" type="datetimeFigureOut">
              <a:rPr lang="en-US"/>
              <a:pPr>
                <a:defRPr/>
              </a:pPr>
              <a:t>2/13/2012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E67AB60-61AB-4889-8316-481BC9A5BB4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027DB72-B8EC-474C-8EB3-B740476BBFAD}" type="datetimeFigureOut">
              <a:rPr lang="en-US"/>
              <a:pPr>
                <a:defRPr/>
              </a:pPr>
              <a:t>2/13/2012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2B92306-BF75-4311-B45A-7A7E580370E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4BA4EC9-BDCD-4482-B024-FC382117EED0}" type="datetimeFigureOut">
              <a:rPr lang="en-US"/>
              <a:pPr>
                <a:defRPr/>
              </a:pPr>
              <a:t>2/13/2012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1D84D9-1969-493D-BABE-9FB143C3206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6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C485F9B6-DFB6-41C1-9415-5B45021606D2}" type="datetimeFigureOut">
              <a:rPr lang="en-US"/>
              <a:pPr>
                <a:defRPr/>
              </a:pPr>
              <a:t>2/13/2012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6BDAC256-6A8F-4BE0-B940-EBC171623D6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6000"/>
          </a:stretch>
        </a:blipFill>
        <a:effectLst/>
      </p:bgPr>
    </p:bg>
    <p:spTree>
      <p:nvGrpSpPr>
        <p:cNvPr id="1" name=""/>
        <p:cNvGrpSpPr/>
        <p:nvPr/>
      </p:nvGrpSpPr>
      <p:grpSpPr>
        <a:xfrm>
          <a:off x="0" y="0"/>
          <a:ext cx="0" cy="0"/>
          <a:chOff x="0" y="0"/>
          <a:chExt cx="0" cy="0"/>
        </a:xfrm>
      </p:grpSpPr>
      <p:sp>
        <p:nvSpPr>
          <p:cNvPr id="13314" name="TextBox 5"/>
          <p:cNvSpPr txBox="1">
            <a:spLocks noChangeArrowheads="1"/>
          </p:cNvSpPr>
          <p:nvPr/>
        </p:nvSpPr>
        <p:spPr bwMode="auto">
          <a:xfrm>
            <a:off x="2268538" y="1773238"/>
            <a:ext cx="5256212" cy="2554287"/>
          </a:xfrm>
          <a:prstGeom prst="rect">
            <a:avLst/>
          </a:prstGeom>
          <a:noFill/>
          <a:ln w="9525">
            <a:noFill/>
            <a:miter lim="800000"/>
            <a:headEnd/>
            <a:tailEnd/>
          </a:ln>
        </p:spPr>
        <p:txBody>
          <a:bodyPr>
            <a:spAutoFit/>
          </a:bodyPr>
          <a:lstStyle/>
          <a:p>
            <a:pPr algn="ctr"/>
            <a:r>
              <a:rPr lang="en-GB" sz="3200">
                <a:solidFill>
                  <a:schemeClr val="bg1"/>
                </a:solidFill>
                <a:cs typeface="Arial" charset="0"/>
              </a:rPr>
              <a:t>Recognising and Supporting Apprenticeships in the Life Sciences Sector</a:t>
            </a:r>
          </a:p>
          <a:p>
            <a:pPr algn="ctr"/>
            <a:r>
              <a:rPr lang="en-GB" sz="3200">
                <a:solidFill>
                  <a:schemeClr val="bg1"/>
                </a:solidFill>
                <a:cs typeface="Arial" charset="0"/>
              </a:rPr>
              <a:t>The LAC Apprenticeship Working Group</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388" y="1196975"/>
            <a:ext cx="8785225" cy="4679950"/>
          </a:xfrm>
        </p:spPr>
        <p:txBody>
          <a:bodyPr rtlCol="0">
            <a:normAutofit fontScale="92500" lnSpcReduction="10000"/>
          </a:bodyPr>
          <a:lstStyle/>
          <a:p>
            <a:pPr fontAlgn="auto">
              <a:spcAft>
                <a:spcPts val="0"/>
              </a:spcAft>
              <a:buFont typeface="Arial" pitchFamily="34" charset="0"/>
              <a:buChar char="•"/>
              <a:defRPr/>
            </a:pPr>
            <a:r>
              <a:rPr lang="en-GB" dirty="0" smtClean="0"/>
              <a:t>Covering Medical Devices and Pharmaceuticals, through to Synthetic and Industrial Biotechnology – focusing on healthcare applications. </a:t>
            </a:r>
            <a:endParaRPr lang="en-GB" sz="4000" dirty="0" smtClean="0">
              <a:latin typeface="Arial" pitchFamily="34" charset="0"/>
              <a:cs typeface="Arial" pitchFamily="34" charset="0"/>
            </a:endParaRPr>
          </a:p>
          <a:p>
            <a:pPr fontAlgn="auto">
              <a:spcAft>
                <a:spcPts val="0"/>
              </a:spcAft>
              <a:buFont typeface="Arial" pitchFamily="34" charset="0"/>
              <a:buChar char="•"/>
              <a:defRPr/>
            </a:pPr>
            <a:r>
              <a:rPr lang="en-GB" dirty="0" smtClean="0"/>
              <a:t>Over 165,000 employees with an annual turnover of £50bn</a:t>
            </a:r>
          </a:p>
          <a:p>
            <a:pPr fontAlgn="auto">
              <a:spcAft>
                <a:spcPts val="0"/>
              </a:spcAft>
              <a:buFont typeface="Arial" pitchFamily="34" charset="0"/>
              <a:buChar char="•"/>
              <a:defRPr/>
            </a:pPr>
            <a:r>
              <a:rPr lang="en-GB" dirty="0"/>
              <a:t>The Life Sciences industry is an industry characterised by intense global competition and high mobility. One of its major assets in the UK is the quality of the science base and world class talent of the workforce. </a:t>
            </a:r>
            <a:endParaRPr lang="en-GB" dirty="0" smtClean="0"/>
          </a:p>
          <a:p>
            <a:pPr fontAlgn="auto">
              <a:spcAft>
                <a:spcPts val="0"/>
              </a:spcAft>
              <a:buFont typeface="Arial" pitchFamily="34" charset="0"/>
              <a:buChar char="•"/>
              <a:defRPr/>
            </a:pPr>
            <a:endParaRPr lang="en-US" dirty="0">
              <a:latin typeface="Arial" pitchFamily="34" charset="0"/>
              <a:cs typeface="Arial" pitchFamily="34" charset="0"/>
            </a:endParaRPr>
          </a:p>
        </p:txBody>
      </p:sp>
      <p:sp>
        <p:nvSpPr>
          <p:cNvPr id="6" name="Title 1"/>
          <p:cNvSpPr txBox="1">
            <a:spLocks/>
          </p:cNvSpPr>
          <p:nvPr/>
        </p:nvSpPr>
        <p:spPr>
          <a:xfrm>
            <a:off x="684213" y="115888"/>
            <a:ext cx="7772400" cy="936625"/>
          </a:xfrm>
          <a:prstGeom prst="rect">
            <a:avLst/>
          </a:prstGeom>
        </p:spPr>
        <p:txBody>
          <a:bodyPr anchor="ctr"/>
          <a:lstStyle/>
          <a:p>
            <a:pPr fontAlgn="auto">
              <a:spcAft>
                <a:spcPts val="0"/>
              </a:spcAft>
              <a:defRPr/>
            </a:pPr>
            <a:r>
              <a:rPr lang="en-GB" sz="2800" dirty="0">
                <a:solidFill>
                  <a:schemeClr val="bg1"/>
                </a:solidFill>
                <a:latin typeface="Arial" pitchFamily="34" charset="0"/>
                <a:ea typeface="+mj-ea"/>
                <a:cs typeface="Arial" pitchFamily="34" charset="0"/>
              </a:rPr>
              <a:t>Life Science Industry in the UK</a:t>
            </a:r>
            <a:endParaRPr lang="en-US" sz="2800" dirty="0">
              <a:solidFill>
                <a:schemeClr val="bg1"/>
              </a:solidFill>
              <a:latin typeface="Arial" pitchFamily="34" charset="0"/>
              <a:ea typeface="+mj-ea"/>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875" y="274638"/>
            <a:ext cx="8229600" cy="1143000"/>
          </a:xfrm>
        </p:spPr>
        <p:txBody>
          <a:bodyPr rtlCol="0">
            <a:normAutofit fontScale="90000"/>
          </a:bodyPr>
          <a:lstStyle/>
          <a:p>
            <a:pPr fontAlgn="auto">
              <a:spcAft>
                <a:spcPts val="0"/>
              </a:spcAft>
              <a:defRPr/>
            </a:pPr>
            <a:r>
              <a:rPr lang="en-GB" sz="3600" b="1" dirty="0" smtClean="0">
                <a:solidFill>
                  <a:schemeClr val="bg1"/>
                </a:solidFill>
              </a:rPr>
              <a:t>Skills required for </a:t>
            </a:r>
            <a:br>
              <a:rPr lang="en-GB" sz="3600" b="1" dirty="0" smtClean="0">
                <a:solidFill>
                  <a:schemeClr val="bg1"/>
                </a:solidFill>
              </a:rPr>
            </a:br>
            <a:r>
              <a:rPr lang="en-GB" sz="3600" b="1" dirty="0" smtClean="0">
                <a:solidFill>
                  <a:schemeClr val="bg1"/>
                </a:solidFill>
              </a:rPr>
              <a:t>Life Science Industry in the UK</a:t>
            </a:r>
            <a:r>
              <a:rPr lang="en-GB" dirty="0" smtClean="0"/>
              <a:t/>
            </a:r>
            <a:br>
              <a:rPr lang="en-GB" dirty="0" smtClean="0"/>
            </a:br>
            <a:endParaRPr lang="en-GB" dirty="0"/>
          </a:p>
        </p:txBody>
      </p:sp>
      <p:sp>
        <p:nvSpPr>
          <p:cNvPr id="3" name="Content Placeholder 2"/>
          <p:cNvSpPr>
            <a:spLocks noGrp="1"/>
          </p:cNvSpPr>
          <p:nvPr>
            <p:ph idx="1"/>
          </p:nvPr>
        </p:nvSpPr>
        <p:spPr/>
        <p:txBody>
          <a:bodyPr rtlCol="0">
            <a:normAutofit lnSpcReduction="10000"/>
          </a:bodyPr>
          <a:lstStyle/>
          <a:p>
            <a:pPr fontAlgn="auto">
              <a:spcAft>
                <a:spcPts val="0"/>
              </a:spcAft>
              <a:buFont typeface="Arial" pitchFamily="34" charset="0"/>
              <a:buChar char="•"/>
              <a:defRPr/>
            </a:pPr>
            <a:r>
              <a:rPr lang="en-GB" dirty="0"/>
              <a:t>The Life Science Industry provides high-quality jobs and highly skilled and technical roles, but the minimum entry qualification is </a:t>
            </a:r>
            <a:r>
              <a:rPr lang="en-GB" dirty="0" smtClean="0"/>
              <a:t>currently perceived </a:t>
            </a:r>
            <a:r>
              <a:rPr lang="en-GB" dirty="0"/>
              <a:t>to be at a graduate level. </a:t>
            </a:r>
            <a:endParaRPr lang="en-GB" dirty="0" smtClean="0"/>
          </a:p>
          <a:p>
            <a:pPr fontAlgn="auto">
              <a:spcAft>
                <a:spcPts val="0"/>
              </a:spcAft>
              <a:buFont typeface="Arial" pitchFamily="34" charset="0"/>
              <a:buChar char="•"/>
              <a:defRPr/>
            </a:pPr>
            <a:r>
              <a:rPr lang="en-GB" dirty="0" smtClean="0"/>
              <a:t>However this is model is not always supplying the ‘right people’ with the ‘right skills’ and keeping them</a:t>
            </a:r>
          </a:p>
          <a:p>
            <a:pPr fontAlgn="auto">
              <a:spcAft>
                <a:spcPts val="0"/>
              </a:spcAft>
              <a:buFont typeface="Arial" pitchFamily="34" charset="0"/>
              <a:buChar char="•"/>
              <a:defRPr/>
            </a:pPr>
            <a:r>
              <a:rPr lang="en-GB" dirty="0" smtClean="0"/>
              <a:t>Industry often has to supplement a significant investment to ensure they are ‘work ready’ </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323850" y="-26988"/>
            <a:ext cx="8229600" cy="1143001"/>
          </a:xfrm>
        </p:spPr>
        <p:txBody>
          <a:bodyPr/>
          <a:lstStyle/>
          <a:p>
            <a:r>
              <a:rPr lang="en-GB" sz="3200" smtClean="0">
                <a:solidFill>
                  <a:schemeClr val="bg1"/>
                </a:solidFill>
              </a:rPr>
              <a:t>Apprenticeship Model to address </a:t>
            </a:r>
            <a:br>
              <a:rPr lang="en-GB" sz="3200" smtClean="0">
                <a:solidFill>
                  <a:schemeClr val="bg1"/>
                </a:solidFill>
              </a:rPr>
            </a:br>
            <a:r>
              <a:rPr lang="en-GB" sz="3200" smtClean="0">
                <a:solidFill>
                  <a:schemeClr val="bg1"/>
                </a:solidFill>
              </a:rPr>
              <a:t>this Skill Issue</a:t>
            </a:r>
          </a:p>
        </p:txBody>
      </p:sp>
      <p:sp>
        <p:nvSpPr>
          <p:cNvPr id="3" name="Content Placeholder 2"/>
          <p:cNvSpPr>
            <a:spLocks noGrp="1"/>
          </p:cNvSpPr>
          <p:nvPr>
            <p:ph idx="1"/>
          </p:nvPr>
        </p:nvSpPr>
        <p:spPr/>
        <p:txBody>
          <a:bodyPr rtlCol="0">
            <a:normAutofit/>
          </a:bodyPr>
          <a:lstStyle/>
          <a:p>
            <a:pPr marL="0" indent="0" fontAlgn="auto">
              <a:spcAft>
                <a:spcPts val="0"/>
              </a:spcAft>
              <a:buFont typeface="Arial" pitchFamily="34" charset="0"/>
              <a:buNone/>
              <a:defRPr/>
            </a:pPr>
            <a:r>
              <a:rPr lang="en-GB" b="1" dirty="0" smtClean="0"/>
              <a:t>Apprenticeship benefits for Industry:</a:t>
            </a:r>
          </a:p>
          <a:p>
            <a:pPr fontAlgn="auto">
              <a:spcAft>
                <a:spcPts val="0"/>
              </a:spcAft>
              <a:buFont typeface="Arial" pitchFamily="34" charset="0"/>
              <a:buChar char="•"/>
              <a:defRPr/>
            </a:pPr>
            <a:r>
              <a:rPr lang="en-GB" dirty="0" smtClean="0"/>
              <a:t>Funding </a:t>
            </a:r>
            <a:r>
              <a:rPr lang="en-GB" dirty="0"/>
              <a:t>and Incentives for Employers for some Apprenticeships</a:t>
            </a:r>
          </a:p>
          <a:p>
            <a:pPr fontAlgn="auto">
              <a:spcAft>
                <a:spcPts val="0"/>
              </a:spcAft>
              <a:buFont typeface="Arial" pitchFamily="34" charset="0"/>
              <a:buChar char="•"/>
              <a:defRPr/>
            </a:pPr>
            <a:r>
              <a:rPr lang="en-GB" dirty="0"/>
              <a:t>Filling Skills Gaps</a:t>
            </a:r>
          </a:p>
          <a:p>
            <a:pPr fontAlgn="auto">
              <a:spcAft>
                <a:spcPts val="0"/>
              </a:spcAft>
              <a:buFont typeface="Arial" pitchFamily="34" charset="0"/>
              <a:buChar char="•"/>
              <a:defRPr/>
            </a:pPr>
            <a:r>
              <a:rPr lang="en-GB" dirty="0"/>
              <a:t>Increased Retention</a:t>
            </a:r>
          </a:p>
          <a:p>
            <a:pPr fontAlgn="auto">
              <a:spcAft>
                <a:spcPts val="0"/>
              </a:spcAft>
              <a:buFont typeface="Arial" pitchFamily="34" charset="0"/>
              <a:buChar char="•"/>
              <a:defRPr/>
            </a:pPr>
            <a:r>
              <a:rPr lang="en-GB" dirty="0"/>
              <a:t>Increased Diversification</a:t>
            </a:r>
          </a:p>
          <a:p>
            <a:pPr fontAlgn="auto">
              <a:spcAft>
                <a:spcPts val="0"/>
              </a:spcAft>
              <a:buFont typeface="Arial" pitchFamily="34" charset="0"/>
              <a:buChar char="•"/>
              <a:defRPr/>
            </a:pPr>
            <a:r>
              <a:rPr lang="en-GB" dirty="0"/>
              <a:t>Clear Pathways and Progression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875" y="274638"/>
            <a:ext cx="8229600" cy="1143000"/>
          </a:xfrm>
        </p:spPr>
        <p:txBody>
          <a:bodyPr rtlCol="0">
            <a:normAutofit fontScale="90000"/>
          </a:bodyPr>
          <a:lstStyle/>
          <a:p>
            <a:pPr fontAlgn="auto">
              <a:spcAft>
                <a:spcPts val="0"/>
              </a:spcAft>
              <a:defRPr/>
            </a:pPr>
            <a:r>
              <a:rPr lang="en-GB" dirty="0" smtClean="0"/>
              <a:t/>
            </a:r>
            <a:br>
              <a:rPr lang="en-GB" dirty="0" smtClean="0"/>
            </a:br>
            <a:endParaRPr lang="en-GB" dirty="0"/>
          </a:p>
        </p:txBody>
      </p:sp>
      <p:sp>
        <p:nvSpPr>
          <p:cNvPr id="3" name="Content Placeholder 2"/>
          <p:cNvSpPr>
            <a:spLocks noGrp="1"/>
          </p:cNvSpPr>
          <p:nvPr>
            <p:ph idx="1"/>
          </p:nvPr>
        </p:nvSpPr>
        <p:spPr/>
        <p:txBody>
          <a:bodyPr rtlCol="0">
            <a:normAutofit fontScale="62500" lnSpcReduction="20000"/>
          </a:bodyPr>
          <a:lstStyle/>
          <a:p>
            <a:pPr fontAlgn="auto">
              <a:spcAft>
                <a:spcPts val="0"/>
              </a:spcAft>
              <a:buFont typeface="Arial" pitchFamily="34" charset="0"/>
              <a:buChar char="•"/>
              <a:defRPr/>
            </a:pPr>
            <a:r>
              <a:rPr lang="en-GB" dirty="0" smtClean="0"/>
              <a:t>A large </a:t>
            </a:r>
            <a:r>
              <a:rPr lang="en-GB" dirty="0"/>
              <a:t>pool of graduates </a:t>
            </a:r>
          </a:p>
          <a:p>
            <a:pPr fontAlgn="auto">
              <a:spcAft>
                <a:spcPts val="0"/>
              </a:spcAft>
              <a:buFont typeface="Arial" pitchFamily="34" charset="0"/>
              <a:buChar char="•"/>
              <a:defRPr/>
            </a:pPr>
            <a:r>
              <a:rPr lang="en-GB" dirty="0" smtClean="0"/>
              <a:t>Lack </a:t>
            </a:r>
            <a:r>
              <a:rPr lang="en-GB" dirty="0"/>
              <a:t>of clarity and awareness over Apprenticeships as a whole – including the current Level 2 and Level 3, and even the new Higher Apprenticeship for Life Sciences.</a:t>
            </a:r>
          </a:p>
          <a:p>
            <a:pPr fontAlgn="auto">
              <a:spcAft>
                <a:spcPts val="0"/>
              </a:spcAft>
              <a:buFont typeface="Arial" pitchFamily="34" charset="0"/>
              <a:buChar char="•"/>
              <a:defRPr/>
            </a:pPr>
            <a:r>
              <a:rPr lang="en-GB" dirty="0"/>
              <a:t>Not valuing this as an alternative route</a:t>
            </a:r>
          </a:p>
          <a:p>
            <a:pPr fontAlgn="auto">
              <a:spcAft>
                <a:spcPts val="0"/>
              </a:spcAft>
              <a:buFont typeface="Arial" pitchFamily="34" charset="0"/>
              <a:buChar char="•"/>
              <a:defRPr/>
            </a:pPr>
            <a:r>
              <a:rPr lang="en-GB" dirty="0"/>
              <a:t>Lack of local provision </a:t>
            </a:r>
          </a:p>
          <a:p>
            <a:pPr fontAlgn="auto">
              <a:spcAft>
                <a:spcPts val="0"/>
              </a:spcAft>
              <a:buFont typeface="Arial" pitchFamily="34" charset="0"/>
              <a:buChar char="•"/>
              <a:defRPr/>
            </a:pPr>
            <a:r>
              <a:rPr lang="en-GB" dirty="0"/>
              <a:t>Poor appreciation of  how Apprenticeships fit within the business needs</a:t>
            </a:r>
          </a:p>
          <a:p>
            <a:pPr fontAlgn="auto">
              <a:spcAft>
                <a:spcPts val="0"/>
              </a:spcAft>
              <a:buFont typeface="Arial" pitchFamily="34" charset="0"/>
              <a:buChar char="•"/>
              <a:defRPr/>
            </a:pPr>
            <a:r>
              <a:rPr lang="en-GB" dirty="0"/>
              <a:t>Difficulty in seeing the progression routes for the Apprentice into other roles within the organisation</a:t>
            </a:r>
          </a:p>
          <a:p>
            <a:pPr fontAlgn="auto">
              <a:spcAft>
                <a:spcPts val="0"/>
              </a:spcAft>
              <a:buFont typeface="Arial" pitchFamily="34" charset="0"/>
              <a:buChar char="•"/>
              <a:defRPr/>
            </a:pPr>
            <a:r>
              <a:rPr lang="en-GB" dirty="0"/>
              <a:t>The level of Apprenticeship was not always deemed appropriate for companies entry route </a:t>
            </a:r>
          </a:p>
          <a:p>
            <a:pPr fontAlgn="auto">
              <a:spcAft>
                <a:spcPts val="0"/>
              </a:spcAft>
              <a:buFont typeface="Arial" pitchFamily="34" charset="0"/>
              <a:buChar char="•"/>
              <a:defRPr/>
            </a:pPr>
            <a:r>
              <a:rPr lang="en-GB" dirty="0"/>
              <a:t>Lack of internal support resources for SMEs</a:t>
            </a:r>
          </a:p>
          <a:p>
            <a:pPr fontAlgn="auto">
              <a:spcAft>
                <a:spcPts val="0"/>
              </a:spcAft>
              <a:buFont typeface="Arial" pitchFamily="34" charset="0"/>
              <a:buChar char="•"/>
              <a:defRPr/>
            </a:pPr>
            <a:r>
              <a:rPr lang="en-GB" dirty="0"/>
              <a:t>Concern over increasing headcount </a:t>
            </a:r>
          </a:p>
          <a:p>
            <a:pPr fontAlgn="auto">
              <a:spcAft>
                <a:spcPts val="0"/>
              </a:spcAft>
              <a:buFont typeface="Arial" pitchFamily="34" charset="0"/>
              <a:buChar char="•"/>
              <a:defRPr/>
            </a:pPr>
            <a:r>
              <a:rPr lang="en-GB" dirty="0"/>
              <a:t>Lack of understanding about how to recruit an Apprentice.</a:t>
            </a:r>
          </a:p>
          <a:p>
            <a:pPr fontAlgn="auto">
              <a:spcAft>
                <a:spcPts val="0"/>
              </a:spcAft>
              <a:buFont typeface="Arial" pitchFamily="34" charset="0"/>
              <a:buChar char="•"/>
              <a:defRPr/>
            </a:pPr>
            <a:endParaRPr lang="en-GB" dirty="0"/>
          </a:p>
        </p:txBody>
      </p:sp>
      <p:sp>
        <p:nvSpPr>
          <p:cNvPr id="17411" name="Rectangle 3"/>
          <p:cNvSpPr>
            <a:spLocks noChangeArrowheads="1"/>
          </p:cNvSpPr>
          <p:nvPr/>
        </p:nvSpPr>
        <p:spPr bwMode="auto">
          <a:xfrm>
            <a:off x="539750" y="44450"/>
            <a:ext cx="7416800" cy="1570038"/>
          </a:xfrm>
          <a:prstGeom prst="rect">
            <a:avLst/>
          </a:prstGeom>
          <a:noFill/>
          <a:ln w="9525">
            <a:noFill/>
            <a:miter lim="800000"/>
            <a:headEnd/>
            <a:tailEnd/>
          </a:ln>
        </p:spPr>
        <p:txBody>
          <a:bodyPr>
            <a:spAutoFit/>
          </a:bodyPr>
          <a:lstStyle/>
          <a:p>
            <a:r>
              <a:rPr lang="en-GB" sz="3200">
                <a:solidFill>
                  <a:schemeClr val="bg1"/>
                </a:solidFill>
                <a:latin typeface="Calibri" pitchFamily="34" charset="0"/>
              </a:rPr>
              <a:t>Reasons why Apprenticeships are not embedded within the Life Science Industries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250825" y="-171450"/>
            <a:ext cx="8229600" cy="1143000"/>
          </a:xfrm>
        </p:spPr>
        <p:txBody>
          <a:bodyPr/>
          <a:lstStyle/>
          <a:p>
            <a:r>
              <a:rPr lang="en-GB" smtClean="0">
                <a:solidFill>
                  <a:schemeClr val="bg1"/>
                </a:solidFill>
              </a:rPr>
              <a:t>Recommendations</a:t>
            </a:r>
          </a:p>
        </p:txBody>
      </p:sp>
      <p:sp>
        <p:nvSpPr>
          <p:cNvPr id="3" name="Content Placeholder 2"/>
          <p:cNvSpPr>
            <a:spLocks noGrp="1"/>
          </p:cNvSpPr>
          <p:nvPr>
            <p:ph idx="1"/>
          </p:nvPr>
        </p:nvSpPr>
        <p:spPr/>
        <p:txBody>
          <a:bodyPr rtlCol="0">
            <a:normAutofit lnSpcReduction="10000"/>
          </a:bodyPr>
          <a:lstStyle/>
          <a:p>
            <a:pPr fontAlgn="auto">
              <a:spcAft>
                <a:spcPts val="0"/>
              </a:spcAft>
              <a:buFont typeface="Arial" pitchFamily="34" charset="0"/>
              <a:buChar char="•"/>
              <a:defRPr/>
            </a:pPr>
            <a:r>
              <a:rPr lang="en-GB" dirty="0"/>
              <a:t>E</a:t>
            </a:r>
            <a:r>
              <a:rPr lang="en-GB" dirty="0" smtClean="0"/>
              <a:t>mbed the Apprenticeship model within Life Sciences Industries.</a:t>
            </a:r>
          </a:p>
          <a:p>
            <a:pPr fontAlgn="auto">
              <a:spcAft>
                <a:spcPts val="0"/>
              </a:spcAft>
              <a:buFont typeface="Arial" pitchFamily="34" charset="0"/>
              <a:buChar char="•"/>
              <a:defRPr/>
            </a:pPr>
            <a:r>
              <a:rPr lang="en-GB" dirty="0"/>
              <a:t>M</a:t>
            </a:r>
            <a:r>
              <a:rPr lang="en-GB" dirty="0" smtClean="0"/>
              <a:t>ap current provision, </a:t>
            </a:r>
            <a:r>
              <a:rPr lang="en-GB" smtClean="0"/>
              <a:t>and identify </a:t>
            </a:r>
            <a:r>
              <a:rPr lang="en-GB" dirty="0" smtClean="0"/>
              <a:t>good practice.</a:t>
            </a:r>
          </a:p>
          <a:p>
            <a:pPr fontAlgn="auto">
              <a:spcAft>
                <a:spcPts val="0"/>
              </a:spcAft>
              <a:buFont typeface="Arial" pitchFamily="34" charset="0"/>
              <a:buChar char="•"/>
              <a:defRPr/>
            </a:pPr>
            <a:r>
              <a:rPr lang="en-GB" dirty="0"/>
              <a:t>D</a:t>
            </a:r>
            <a:r>
              <a:rPr lang="en-GB" dirty="0" smtClean="0"/>
              <a:t>evelop an awareness raising campaign to inspire employer ownership and support particularly SMEs</a:t>
            </a:r>
          </a:p>
          <a:p>
            <a:pPr fontAlgn="auto">
              <a:spcAft>
                <a:spcPts val="0"/>
              </a:spcAft>
              <a:buFont typeface="Arial" pitchFamily="34" charset="0"/>
              <a:buChar char="•"/>
              <a:defRPr/>
            </a:pPr>
            <a:r>
              <a:rPr lang="en-GB" dirty="0"/>
              <a:t>R</a:t>
            </a:r>
            <a:r>
              <a:rPr lang="en-GB" dirty="0" smtClean="0"/>
              <a:t>un pilot initiatives in the South East, East of England and the North West</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250825" y="-171450"/>
            <a:ext cx="8229600" cy="1143000"/>
          </a:xfrm>
        </p:spPr>
        <p:txBody>
          <a:bodyPr/>
          <a:lstStyle/>
          <a:p>
            <a:r>
              <a:rPr lang="en-GB" smtClean="0">
                <a:solidFill>
                  <a:schemeClr val="bg1"/>
                </a:solidFill>
              </a:rPr>
              <a:t>Anticipated outcomes</a:t>
            </a:r>
          </a:p>
        </p:txBody>
      </p:sp>
      <p:sp>
        <p:nvSpPr>
          <p:cNvPr id="3" name="Content Placeholder 2"/>
          <p:cNvSpPr>
            <a:spLocks noGrp="1"/>
          </p:cNvSpPr>
          <p:nvPr>
            <p:ph idx="1"/>
          </p:nvPr>
        </p:nvSpPr>
        <p:spPr/>
        <p:txBody>
          <a:bodyPr rtlCol="0">
            <a:normAutofit lnSpcReduction="10000"/>
          </a:bodyPr>
          <a:lstStyle/>
          <a:p>
            <a:pPr fontAlgn="auto">
              <a:spcAft>
                <a:spcPts val="0"/>
              </a:spcAft>
              <a:buFont typeface="Arial" pitchFamily="34" charset="0"/>
              <a:buChar char="•"/>
              <a:defRPr/>
            </a:pPr>
            <a:r>
              <a:rPr lang="en-GB" dirty="0" smtClean="0"/>
              <a:t>A marketable alternative pathway for entry into the industry other than graduate and post graduate entry.</a:t>
            </a:r>
          </a:p>
          <a:p>
            <a:pPr fontAlgn="auto">
              <a:spcAft>
                <a:spcPts val="0"/>
              </a:spcAft>
              <a:buFont typeface="Arial" pitchFamily="34" charset="0"/>
              <a:buChar char="•"/>
              <a:defRPr/>
            </a:pPr>
            <a:r>
              <a:rPr lang="en-GB" dirty="0" smtClean="0"/>
              <a:t>An understanding of where we are best placed to leverage the limited resources</a:t>
            </a:r>
          </a:p>
          <a:p>
            <a:pPr fontAlgn="auto">
              <a:spcAft>
                <a:spcPts val="0"/>
              </a:spcAft>
              <a:buFont typeface="Arial" pitchFamily="34" charset="0"/>
              <a:buChar char="•"/>
              <a:defRPr/>
            </a:pPr>
            <a:r>
              <a:rPr lang="en-GB" dirty="0" smtClean="0"/>
              <a:t>Raised awareness of the benefits for industry and learners</a:t>
            </a:r>
          </a:p>
          <a:p>
            <a:pPr fontAlgn="auto">
              <a:spcAft>
                <a:spcPts val="0"/>
              </a:spcAft>
              <a:buFont typeface="Arial" pitchFamily="34" charset="0"/>
              <a:buChar char="•"/>
              <a:defRPr/>
            </a:pPr>
            <a:r>
              <a:rPr lang="en-GB" dirty="0"/>
              <a:t>C</a:t>
            </a:r>
            <a:r>
              <a:rPr lang="en-GB" dirty="0" smtClean="0"/>
              <a:t>reate an initial cohort of Life Science Apprenticeships</a:t>
            </a: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524</TotalTime>
  <Words>382</Words>
  <Application>Microsoft Office PowerPoint</Application>
  <PresentationFormat>On-screen Show (4:3)</PresentationFormat>
  <Paragraphs>39</Paragraphs>
  <Slides>7</Slides>
  <Notes>0</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7</vt:i4>
      </vt:variant>
    </vt:vector>
  </HeadingPairs>
  <TitlesOfParts>
    <vt:vector size="10" baseType="lpstr">
      <vt:lpstr>Calibri</vt:lpstr>
      <vt:lpstr>Arial</vt:lpstr>
      <vt:lpstr>Office Theme</vt:lpstr>
      <vt:lpstr>Slide 1</vt:lpstr>
      <vt:lpstr>Slide 2</vt:lpstr>
      <vt:lpstr>Skills required for  Life Science Industry in the UK </vt:lpstr>
      <vt:lpstr>Apprenticeship Model to address  this Skill Issue</vt:lpstr>
      <vt:lpstr> </vt:lpstr>
      <vt:lpstr>Recommendations</vt:lpstr>
      <vt:lpstr>Anticipated outcomes</vt:lpstr>
    </vt:vector>
  </TitlesOfParts>
  <Company>Dimension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Area</dc:title>
  <dc:creator>Mike</dc:creator>
  <cp:lastModifiedBy>kate.hutchins</cp:lastModifiedBy>
  <cp:revision>33</cp:revision>
  <cp:lastPrinted>2012-02-09T15:39:44Z</cp:lastPrinted>
  <dcterms:created xsi:type="dcterms:W3CDTF">2011-02-18T15:00:35Z</dcterms:created>
  <dcterms:modified xsi:type="dcterms:W3CDTF">2012-02-13T15:09:04Z</dcterms:modified>
</cp:coreProperties>
</file>