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68" r:id="rId3"/>
    <p:sldId id="276" r:id="rId4"/>
    <p:sldId id="283" r:id="rId5"/>
    <p:sldId id="277" r:id="rId6"/>
    <p:sldId id="278" r:id="rId7"/>
    <p:sldId id="279" r:id="rId8"/>
    <p:sldId id="282" r:id="rId9"/>
    <p:sldId id="272" r:id="rId10"/>
    <p:sldId id="281" r:id="rId11"/>
    <p:sldId id="275" r:id="rId12"/>
    <p:sldId id="280" r:id="rId13"/>
    <p:sldId id="274" r:id="rId14"/>
    <p:sldId id="269" r:id="rId15"/>
    <p:sldId id="273" r:id="rId16"/>
  </p:sldIdLst>
  <p:sldSz cx="9144000" cy="6858000" type="screen4x3"/>
  <p:notesSz cx="6742113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8971" y="0"/>
            <a:ext cx="292158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825A9D-33A9-4D08-BDD7-7F73CD1533C0}" type="datetimeFigureOut">
              <a:rPr lang="en-GB" smtClean="0"/>
              <a:t>10/11/2011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21582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8971" y="9378824"/>
            <a:ext cx="2921582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059BBA-6315-4992-A2AD-F4960EEE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5824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4D57C0-ED9B-4E37-8A28-7573C5293E8E}" type="datetimeFigureOut">
              <a:rPr lang="en-GB" smtClean="0"/>
              <a:pPr/>
              <a:t>10/11/2011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1363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212" y="4690269"/>
            <a:ext cx="539369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21582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8971" y="9378824"/>
            <a:ext cx="2921582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D0F1D2-9601-40B8-B98A-C7FF4736D6F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6009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94A10-ADFA-4BBD-B799-2E5872111CCA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2780928"/>
            <a:ext cx="8784976" cy="1584176"/>
          </a:xfrm>
        </p:spPr>
        <p:txBody>
          <a:bodyPr>
            <a:normAutofit fontScale="90000"/>
          </a:bodyPr>
          <a:lstStyle/>
          <a:p>
            <a:r>
              <a:rPr lang="en-US" sz="5600" dirty="0" smtClean="0">
                <a:latin typeface="Arial" pitchFamily="34" charset="0"/>
                <a:cs typeface="Arial" pitchFamily="34" charset="0"/>
              </a:rPr>
              <a:t>Career &amp; Training Pathways: </a:t>
            </a:r>
            <a:r>
              <a:rPr lang="en-US" sz="5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towards an Employability Framework for the Biosciences</a:t>
            </a:r>
            <a:r>
              <a:rPr lang="en-US" sz="5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5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en-US" sz="5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5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556792"/>
            <a:ext cx="8496944" cy="41044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4800" dirty="0" smtClean="0">
                <a:latin typeface="Arial" pitchFamily="34" charset="0"/>
                <a:cs typeface="Arial" pitchFamily="34" charset="0"/>
              </a:rPr>
              <a:t>‘Cogent Careers’</a:t>
            </a:r>
          </a:p>
          <a:p>
            <a:pPr marL="0" indent="0">
              <a:buNone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4100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Interactive website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lvl="1">
              <a:buFont typeface="Courier New" pitchFamily="49" charset="0"/>
              <a:buChar char="o"/>
            </a:pPr>
            <a:r>
              <a:rPr lang="en-US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Job profiles</a:t>
            </a:r>
          </a:p>
          <a:p>
            <a:pPr lvl="1">
              <a:buFont typeface="Courier New" pitchFamily="49" charset="0"/>
              <a:buChar char="o"/>
            </a:pPr>
            <a:r>
              <a:rPr lang="en-US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Entry and skills requirements</a:t>
            </a:r>
          </a:p>
          <a:p>
            <a:pPr lvl="1">
              <a:buFont typeface="Courier New" pitchFamily="49" charset="0"/>
              <a:buChar char="o"/>
            </a:pPr>
            <a:r>
              <a:rPr lang="en-US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Salaries</a:t>
            </a:r>
          </a:p>
          <a:p>
            <a:pPr lvl="1">
              <a:buFont typeface="Courier New" pitchFamily="49" charset="0"/>
              <a:buChar char="o"/>
            </a:pPr>
            <a:r>
              <a:rPr lang="en-US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Progression pathways</a:t>
            </a:r>
          </a:p>
          <a:p>
            <a:pPr lvl="1">
              <a:buFont typeface="Courier New" pitchFamily="49" charset="0"/>
              <a:buChar char="o"/>
            </a:pPr>
            <a:r>
              <a:rPr lang="en-US" dirty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Case studies, podcasts</a:t>
            </a:r>
            <a:endParaRPr lang="en-US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67544" y="44624"/>
            <a:ext cx="7772400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Life Sciences Skills Pathways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800" y="2420888"/>
            <a:ext cx="3026680" cy="25649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-99392"/>
            <a:ext cx="6912768" cy="1143000"/>
          </a:xfrm>
        </p:spPr>
        <p:txBody>
          <a:bodyPr/>
          <a:lstStyle/>
          <a:p>
            <a:r>
              <a:rPr lang="en-GB" dirty="0" smtClean="0"/>
              <a:t>Careers in Pharmaceuticals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785" y="1600201"/>
            <a:ext cx="6376575" cy="4044004"/>
          </a:xfrm>
        </p:spPr>
      </p:pic>
    </p:spTree>
    <p:extLst>
      <p:ext uri="{BB962C8B-B14F-4D97-AF65-F5344CB8AC3E}">
        <p14:creationId xmlns:p14="http://schemas.microsoft.com/office/powerpoint/2010/main" val="74453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44624"/>
            <a:ext cx="9036496" cy="5730918"/>
          </a:xfrm>
        </p:spPr>
      </p:pic>
    </p:spTree>
    <p:extLst>
      <p:ext uri="{BB962C8B-B14F-4D97-AF65-F5344CB8AC3E}">
        <p14:creationId xmlns:p14="http://schemas.microsoft.com/office/powerpoint/2010/main" val="266900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-18256"/>
            <a:ext cx="468052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/>
              <a:t>Lab Technician</a:t>
            </a:r>
            <a:br>
              <a:rPr lang="en-GB" dirty="0" smtClean="0"/>
            </a:br>
            <a:r>
              <a:rPr lang="en-GB" sz="4000" dirty="0" smtClean="0"/>
              <a:t>Process Development</a:t>
            </a:r>
            <a:endParaRPr lang="en-GB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54209"/>
            <a:ext cx="6281142" cy="3974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" y="5202449"/>
            <a:ext cx="8999984" cy="59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99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089" y="1412776"/>
            <a:ext cx="6529295" cy="414385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619672" y="-18256"/>
            <a:ext cx="468052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 smtClean="0"/>
              <a:t>Lab Technician</a:t>
            </a:r>
            <a:br>
              <a:rPr lang="en-GB" dirty="0" smtClean="0"/>
            </a:br>
            <a:r>
              <a:rPr lang="en-GB" sz="4000" dirty="0" smtClean="0"/>
              <a:t>Process Development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03179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80528" y="-99392"/>
            <a:ext cx="8229600" cy="1143000"/>
          </a:xfrm>
        </p:spPr>
        <p:txBody>
          <a:bodyPr/>
          <a:lstStyle/>
          <a:p>
            <a:r>
              <a:rPr lang="en-GB" dirty="0" smtClean="0"/>
              <a:t>Case studies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351901"/>
            <a:ext cx="5296445" cy="4309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28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3728" y="2204864"/>
            <a:ext cx="5108523" cy="266429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4800" dirty="0" smtClean="0">
                <a:latin typeface="Arial" pitchFamily="34" charset="0"/>
                <a:cs typeface="Arial" pitchFamily="34" charset="0"/>
              </a:rPr>
              <a:t>COLLABORATION,</a:t>
            </a:r>
          </a:p>
          <a:p>
            <a:pPr marL="0" indent="0">
              <a:buNone/>
            </a:pPr>
            <a:r>
              <a:rPr lang="en-US" sz="4800" dirty="0" smtClean="0">
                <a:latin typeface="Arial" pitchFamily="34" charset="0"/>
                <a:cs typeface="Arial" pitchFamily="34" charset="0"/>
              </a:rPr>
              <a:t>COLLABORATION, </a:t>
            </a:r>
          </a:p>
          <a:p>
            <a:pPr marL="0" indent="0">
              <a:buNone/>
            </a:pPr>
            <a:r>
              <a:rPr lang="en-US" sz="4800" dirty="0" smtClean="0">
                <a:latin typeface="Arial" pitchFamily="34" charset="0"/>
                <a:cs typeface="Arial" pitchFamily="34" charset="0"/>
              </a:rPr>
              <a:t>COLLABORATION</a:t>
            </a:r>
          </a:p>
          <a:p>
            <a:pPr marL="0" indent="0">
              <a:buNone/>
            </a:pP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23528" y="-27384"/>
            <a:ext cx="6552728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Career and Training</a:t>
            </a:r>
            <a:r>
              <a:rPr lang="en-GB" sz="3600" noProof="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 Pathways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72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83568" y="116632"/>
            <a:ext cx="7772400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Bioscience disciplines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5" name="Group 6"/>
          <p:cNvGrpSpPr>
            <a:grpSpLocks/>
          </p:cNvGrpSpPr>
          <p:nvPr/>
        </p:nvGrpSpPr>
        <p:grpSpPr bwMode="auto">
          <a:xfrm>
            <a:off x="2835275" y="1628800"/>
            <a:ext cx="3535363" cy="3619500"/>
            <a:chOff x="2098" y="1045"/>
            <a:chExt cx="2146" cy="2262"/>
          </a:xfrm>
        </p:grpSpPr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2098" y="1750"/>
              <a:ext cx="684" cy="863"/>
            </a:xfrm>
            <a:custGeom>
              <a:avLst/>
              <a:gdLst>
                <a:gd name="T0" fmla="*/ 684 w 684"/>
                <a:gd name="T1" fmla="*/ 357 h 863"/>
                <a:gd name="T2" fmla="*/ 510 w 684"/>
                <a:gd name="T3" fmla="*/ 286 h 863"/>
                <a:gd name="T4" fmla="*/ 503 w 684"/>
                <a:gd name="T5" fmla="*/ 302 h 863"/>
                <a:gd name="T6" fmla="*/ 499 w 684"/>
                <a:gd name="T7" fmla="*/ 318 h 863"/>
                <a:gd name="T8" fmla="*/ 494 w 684"/>
                <a:gd name="T9" fmla="*/ 335 h 863"/>
                <a:gd name="T10" fmla="*/ 490 w 684"/>
                <a:gd name="T11" fmla="*/ 353 h 863"/>
                <a:gd name="T12" fmla="*/ 485 w 684"/>
                <a:gd name="T13" fmla="*/ 376 h 863"/>
                <a:gd name="T14" fmla="*/ 482 w 684"/>
                <a:gd name="T15" fmla="*/ 395 h 863"/>
                <a:gd name="T16" fmla="*/ 479 w 684"/>
                <a:gd name="T17" fmla="*/ 416 h 863"/>
                <a:gd name="T18" fmla="*/ 477 w 684"/>
                <a:gd name="T19" fmla="*/ 439 h 863"/>
                <a:gd name="T20" fmla="*/ 475 w 684"/>
                <a:gd name="T21" fmla="*/ 463 h 863"/>
                <a:gd name="T22" fmla="*/ 475 w 684"/>
                <a:gd name="T23" fmla="*/ 506 h 863"/>
                <a:gd name="T24" fmla="*/ 476 w 684"/>
                <a:gd name="T25" fmla="*/ 528 h 863"/>
                <a:gd name="T26" fmla="*/ 477 w 684"/>
                <a:gd name="T27" fmla="*/ 549 h 863"/>
                <a:gd name="T28" fmla="*/ 480 w 684"/>
                <a:gd name="T29" fmla="*/ 570 h 863"/>
                <a:gd name="T30" fmla="*/ 484 w 684"/>
                <a:gd name="T31" fmla="*/ 591 h 863"/>
                <a:gd name="T32" fmla="*/ 488 w 684"/>
                <a:gd name="T33" fmla="*/ 611 h 863"/>
                <a:gd name="T34" fmla="*/ 493 w 684"/>
                <a:gd name="T35" fmla="*/ 635 h 863"/>
                <a:gd name="T36" fmla="*/ 500 w 684"/>
                <a:gd name="T37" fmla="*/ 657 h 863"/>
                <a:gd name="T38" fmla="*/ 173 w 684"/>
                <a:gd name="T39" fmla="*/ 863 h 863"/>
                <a:gd name="T40" fmla="*/ 166 w 684"/>
                <a:gd name="T41" fmla="*/ 842 h 863"/>
                <a:gd name="T42" fmla="*/ 159 w 684"/>
                <a:gd name="T43" fmla="*/ 824 h 863"/>
                <a:gd name="T44" fmla="*/ 153 w 684"/>
                <a:gd name="T45" fmla="*/ 807 h 863"/>
                <a:gd name="T46" fmla="*/ 147 w 684"/>
                <a:gd name="T47" fmla="*/ 788 h 863"/>
                <a:gd name="T48" fmla="*/ 142 w 684"/>
                <a:gd name="T49" fmla="*/ 772 h 863"/>
                <a:gd name="T50" fmla="*/ 136 w 684"/>
                <a:gd name="T51" fmla="*/ 754 h 863"/>
                <a:gd name="T52" fmla="*/ 132 w 684"/>
                <a:gd name="T53" fmla="*/ 737 h 863"/>
                <a:gd name="T54" fmla="*/ 128 w 684"/>
                <a:gd name="T55" fmla="*/ 721 h 863"/>
                <a:gd name="T56" fmla="*/ 124 w 684"/>
                <a:gd name="T57" fmla="*/ 704 h 863"/>
                <a:gd name="T58" fmla="*/ 119 w 684"/>
                <a:gd name="T59" fmla="*/ 684 h 863"/>
                <a:gd name="T60" fmla="*/ 116 w 684"/>
                <a:gd name="T61" fmla="*/ 663 h 863"/>
                <a:gd name="T62" fmla="*/ 112 w 684"/>
                <a:gd name="T63" fmla="*/ 644 h 863"/>
                <a:gd name="T64" fmla="*/ 108 w 684"/>
                <a:gd name="T65" fmla="*/ 625 h 863"/>
                <a:gd name="T66" fmla="*/ 106 w 684"/>
                <a:gd name="T67" fmla="*/ 603 h 863"/>
                <a:gd name="T68" fmla="*/ 104 w 684"/>
                <a:gd name="T69" fmla="*/ 582 h 863"/>
                <a:gd name="T70" fmla="*/ 102 w 684"/>
                <a:gd name="T71" fmla="*/ 558 h 863"/>
                <a:gd name="T72" fmla="*/ 100 w 684"/>
                <a:gd name="T73" fmla="*/ 535 h 863"/>
                <a:gd name="T74" fmla="*/ 100 w 684"/>
                <a:gd name="T75" fmla="*/ 512 h 863"/>
                <a:gd name="T76" fmla="*/ 100 w 684"/>
                <a:gd name="T77" fmla="*/ 488 h 863"/>
                <a:gd name="T78" fmla="*/ 100 w 684"/>
                <a:gd name="T79" fmla="*/ 458 h 863"/>
                <a:gd name="T80" fmla="*/ 101 w 684"/>
                <a:gd name="T81" fmla="*/ 431 h 863"/>
                <a:gd name="T82" fmla="*/ 102 w 684"/>
                <a:gd name="T83" fmla="*/ 413 h 863"/>
                <a:gd name="T84" fmla="*/ 104 w 684"/>
                <a:gd name="T85" fmla="*/ 391 h 863"/>
                <a:gd name="T86" fmla="*/ 106 w 684"/>
                <a:gd name="T87" fmla="*/ 370 h 863"/>
                <a:gd name="T88" fmla="*/ 109 w 684"/>
                <a:gd name="T89" fmla="*/ 345 h 863"/>
                <a:gd name="T90" fmla="*/ 113 w 684"/>
                <a:gd name="T91" fmla="*/ 323 h 863"/>
                <a:gd name="T92" fmla="*/ 117 w 684"/>
                <a:gd name="T93" fmla="*/ 303 h 863"/>
                <a:gd name="T94" fmla="*/ 122 w 684"/>
                <a:gd name="T95" fmla="*/ 278 h 863"/>
                <a:gd name="T96" fmla="*/ 127 w 684"/>
                <a:gd name="T97" fmla="*/ 258 h 863"/>
                <a:gd name="T98" fmla="*/ 132 w 684"/>
                <a:gd name="T99" fmla="*/ 234 h 863"/>
                <a:gd name="T100" fmla="*/ 138 w 684"/>
                <a:gd name="T101" fmla="*/ 214 h 863"/>
                <a:gd name="T102" fmla="*/ 145 w 684"/>
                <a:gd name="T103" fmla="*/ 192 h 863"/>
                <a:gd name="T104" fmla="*/ 152 w 684"/>
                <a:gd name="T105" fmla="*/ 170 h 863"/>
                <a:gd name="T106" fmla="*/ 162 w 684"/>
                <a:gd name="T107" fmla="*/ 143 h 863"/>
                <a:gd name="T108" fmla="*/ 0 w 684"/>
                <a:gd name="T109" fmla="*/ 75 h 863"/>
                <a:gd name="T110" fmla="*/ 426 w 684"/>
                <a:gd name="T111" fmla="*/ 0 h 863"/>
                <a:gd name="T112" fmla="*/ 684 w 684"/>
                <a:gd name="T113" fmla="*/ 357 h 86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684"/>
                <a:gd name="T172" fmla="*/ 0 h 863"/>
                <a:gd name="T173" fmla="*/ 684 w 684"/>
                <a:gd name="T174" fmla="*/ 863 h 86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684" h="863">
                  <a:moveTo>
                    <a:pt x="684" y="357"/>
                  </a:moveTo>
                  <a:lnTo>
                    <a:pt x="510" y="286"/>
                  </a:lnTo>
                  <a:lnTo>
                    <a:pt x="503" y="302"/>
                  </a:lnTo>
                  <a:lnTo>
                    <a:pt x="499" y="318"/>
                  </a:lnTo>
                  <a:lnTo>
                    <a:pt x="494" y="335"/>
                  </a:lnTo>
                  <a:lnTo>
                    <a:pt x="490" y="353"/>
                  </a:lnTo>
                  <a:lnTo>
                    <a:pt x="485" y="376"/>
                  </a:lnTo>
                  <a:lnTo>
                    <a:pt x="482" y="395"/>
                  </a:lnTo>
                  <a:lnTo>
                    <a:pt x="479" y="416"/>
                  </a:lnTo>
                  <a:lnTo>
                    <a:pt x="477" y="439"/>
                  </a:lnTo>
                  <a:lnTo>
                    <a:pt x="475" y="463"/>
                  </a:lnTo>
                  <a:lnTo>
                    <a:pt x="475" y="506"/>
                  </a:lnTo>
                  <a:lnTo>
                    <a:pt x="476" y="528"/>
                  </a:lnTo>
                  <a:lnTo>
                    <a:pt x="477" y="549"/>
                  </a:lnTo>
                  <a:lnTo>
                    <a:pt x="480" y="570"/>
                  </a:lnTo>
                  <a:lnTo>
                    <a:pt x="484" y="591"/>
                  </a:lnTo>
                  <a:lnTo>
                    <a:pt x="488" y="611"/>
                  </a:lnTo>
                  <a:lnTo>
                    <a:pt x="493" y="635"/>
                  </a:lnTo>
                  <a:lnTo>
                    <a:pt x="500" y="657"/>
                  </a:lnTo>
                  <a:lnTo>
                    <a:pt x="173" y="863"/>
                  </a:lnTo>
                  <a:lnTo>
                    <a:pt x="166" y="842"/>
                  </a:lnTo>
                  <a:lnTo>
                    <a:pt x="159" y="824"/>
                  </a:lnTo>
                  <a:lnTo>
                    <a:pt x="153" y="807"/>
                  </a:lnTo>
                  <a:lnTo>
                    <a:pt x="147" y="788"/>
                  </a:lnTo>
                  <a:lnTo>
                    <a:pt x="142" y="772"/>
                  </a:lnTo>
                  <a:lnTo>
                    <a:pt x="136" y="754"/>
                  </a:lnTo>
                  <a:lnTo>
                    <a:pt x="132" y="737"/>
                  </a:lnTo>
                  <a:lnTo>
                    <a:pt x="128" y="721"/>
                  </a:lnTo>
                  <a:lnTo>
                    <a:pt x="124" y="704"/>
                  </a:lnTo>
                  <a:lnTo>
                    <a:pt x="119" y="684"/>
                  </a:lnTo>
                  <a:lnTo>
                    <a:pt x="116" y="663"/>
                  </a:lnTo>
                  <a:lnTo>
                    <a:pt x="112" y="644"/>
                  </a:lnTo>
                  <a:lnTo>
                    <a:pt x="108" y="625"/>
                  </a:lnTo>
                  <a:lnTo>
                    <a:pt x="106" y="603"/>
                  </a:lnTo>
                  <a:lnTo>
                    <a:pt x="104" y="582"/>
                  </a:lnTo>
                  <a:lnTo>
                    <a:pt x="102" y="558"/>
                  </a:lnTo>
                  <a:lnTo>
                    <a:pt x="100" y="535"/>
                  </a:lnTo>
                  <a:lnTo>
                    <a:pt x="100" y="512"/>
                  </a:lnTo>
                  <a:lnTo>
                    <a:pt x="100" y="488"/>
                  </a:lnTo>
                  <a:lnTo>
                    <a:pt x="100" y="458"/>
                  </a:lnTo>
                  <a:lnTo>
                    <a:pt x="101" y="431"/>
                  </a:lnTo>
                  <a:lnTo>
                    <a:pt x="102" y="413"/>
                  </a:lnTo>
                  <a:lnTo>
                    <a:pt x="104" y="391"/>
                  </a:lnTo>
                  <a:lnTo>
                    <a:pt x="106" y="370"/>
                  </a:lnTo>
                  <a:lnTo>
                    <a:pt x="109" y="345"/>
                  </a:lnTo>
                  <a:lnTo>
                    <a:pt x="113" y="323"/>
                  </a:lnTo>
                  <a:lnTo>
                    <a:pt x="117" y="303"/>
                  </a:lnTo>
                  <a:lnTo>
                    <a:pt x="122" y="278"/>
                  </a:lnTo>
                  <a:lnTo>
                    <a:pt x="127" y="258"/>
                  </a:lnTo>
                  <a:lnTo>
                    <a:pt x="132" y="234"/>
                  </a:lnTo>
                  <a:lnTo>
                    <a:pt x="138" y="214"/>
                  </a:lnTo>
                  <a:lnTo>
                    <a:pt x="145" y="192"/>
                  </a:lnTo>
                  <a:lnTo>
                    <a:pt x="152" y="170"/>
                  </a:lnTo>
                  <a:lnTo>
                    <a:pt x="162" y="143"/>
                  </a:lnTo>
                  <a:lnTo>
                    <a:pt x="0" y="75"/>
                  </a:lnTo>
                  <a:lnTo>
                    <a:pt x="426" y="0"/>
                  </a:lnTo>
                  <a:lnTo>
                    <a:pt x="684" y="357"/>
                  </a:lnTo>
                  <a:close/>
                </a:path>
              </a:pathLst>
            </a:custGeom>
            <a:solidFill>
              <a:srgbClr val="41187E">
                <a:alpha val="39999"/>
              </a:srgbClr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2129" y="2374"/>
              <a:ext cx="777" cy="739"/>
            </a:xfrm>
            <a:custGeom>
              <a:avLst/>
              <a:gdLst>
                <a:gd name="T0" fmla="*/ 617 w 777"/>
                <a:gd name="T1" fmla="*/ 739 h 739"/>
                <a:gd name="T2" fmla="*/ 601 w 777"/>
                <a:gd name="T3" fmla="*/ 731 h 739"/>
                <a:gd name="T4" fmla="*/ 588 w 777"/>
                <a:gd name="T5" fmla="*/ 724 h 739"/>
                <a:gd name="T6" fmla="*/ 574 w 777"/>
                <a:gd name="T7" fmla="*/ 717 h 739"/>
                <a:gd name="T8" fmla="*/ 561 w 777"/>
                <a:gd name="T9" fmla="*/ 710 h 739"/>
                <a:gd name="T10" fmla="*/ 547 w 777"/>
                <a:gd name="T11" fmla="*/ 702 h 739"/>
                <a:gd name="T12" fmla="*/ 533 w 777"/>
                <a:gd name="T13" fmla="*/ 694 h 739"/>
                <a:gd name="T14" fmla="*/ 520 w 777"/>
                <a:gd name="T15" fmla="*/ 685 h 739"/>
                <a:gd name="T16" fmla="*/ 506 w 777"/>
                <a:gd name="T17" fmla="*/ 677 h 739"/>
                <a:gd name="T18" fmla="*/ 491 w 777"/>
                <a:gd name="T19" fmla="*/ 666 h 739"/>
                <a:gd name="T20" fmla="*/ 474 w 777"/>
                <a:gd name="T21" fmla="*/ 655 h 739"/>
                <a:gd name="T22" fmla="*/ 461 w 777"/>
                <a:gd name="T23" fmla="*/ 645 h 739"/>
                <a:gd name="T24" fmla="*/ 448 w 777"/>
                <a:gd name="T25" fmla="*/ 634 h 739"/>
                <a:gd name="T26" fmla="*/ 433 w 777"/>
                <a:gd name="T27" fmla="*/ 623 h 739"/>
                <a:gd name="T28" fmla="*/ 417 w 777"/>
                <a:gd name="T29" fmla="*/ 611 h 739"/>
                <a:gd name="T30" fmla="*/ 403 w 777"/>
                <a:gd name="T31" fmla="*/ 599 h 739"/>
                <a:gd name="T32" fmla="*/ 388 w 777"/>
                <a:gd name="T33" fmla="*/ 586 h 739"/>
                <a:gd name="T34" fmla="*/ 376 w 777"/>
                <a:gd name="T35" fmla="*/ 575 h 739"/>
                <a:gd name="T36" fmla="*/ 359 w 777"/>
                <a:gd name="T37" fmla="*/ 559 h 739"/>
                <a:gd name="T38" fmla="*/ 345 w 777"/>
                <a:gd name="T39" fmla="*/ 546 h 739"/>
                <a:gd name="T40" fmla="*/ 333 w 777"/>
                <a:gd name="T41" fmla="*/ 533 h 739"/>
                <a:gd name="T42" fmla="*/ 319 w 777"/>
                <a:gd name="T43" fmla="*/ 518 h 739"/>
                <a:gd name="T44" fmla="*/ 309 w 777"/>
                <a:gd name="T45" fmla="*/ 507 h 739"/>
                <a:gd name="T46" fmla="*/ 297 w 777"/>
                <a:gd name="T47" fmla="*/ 493 h 739"/>
                <a:gd name="T48" fmla="*/ 285 w 777"/>
                <a:gd name="T49" fmla="*/ 479 h 739"/>
                <a:gd name="T50" fmla="*/ 272 w 777"/>
                <a:gd name="T51" fmla="*/ 462 h 739"/>
                <a:gd name="T52" fmla="*/ 260 w 777"/>
                <a:gd name="T53" fmla="*/ 448 h 739"/>
                <a:gd name="T54" fmla="*/ 248 w 777"/>
                <a:gd name="T55" fmla="*/ 432 h 739"/>
                <a:gd name="T56" fmla="*/ 234 w 777"/>
                <a:gd name="T57" fmla="*/ 413 h 739"/>
                <a:gd name="T58" fmla="*/ 222 w 777"/>
                <a:gd name="T59" fmla="*/ 396 h 739"/>
                <a:gd name="T60" fmla="*/ 209 w 777"/>
                <a:gd name="T61" fmla="*/ 377 h 739"/>
                <a:gd name="T62" fmla="*/ 197 w 777"/>
                <a:gd name="T63" fmla="*/ 358 h 739"/>
                <a:gd name="T64" fmla="*/ 186 w 777"/>
                <a:gd name="T65" fmla="*/ 338 h 739"/>
                <a:gd name="T66" fmla="*/ 174 w 777"/>
                <a:gd name="T67" fmla="*/ 317 h 739"/>
                <a:gd name="T68" fmla="*/ 166 w 777"/>
                <a:gd name="T69" fmla="*/ 299 h 739"/>
                <a:gd name="T70" fmla="*/ 156 w 777"/>
                <a:gd name="T71" fmla="*/ 282 h 739"/>
                <a:gd name="T72" fmla="*/ 148 w 777"/>
                <a:gd name="T73" fmla="*/ 263 h 739"/>
                <a:gd name="T74" fmla="*/ 0 w 777"/>
                <a:gd name="T75" fmla="*/ 333 h 739"/>
                <a:gd name="T76" fmla="*/ 244 w 777"/>
                <a:gd name="T77" fmla="*/ 0 h 739"/>
                <a:gd name="T78" fmla="*/ 657 w 777"/>
                <a:gd name="T79" fmla="*/ 36 h 739"/>
                <a:gd name="T80" fmla="*/ 491 w 777"/>
                <a:gd name="T81" fmla="*/ 110 h 739"/>
                <a:gd name="T82" fmla="*/ 501 w 777"/>
                <a:gd name="T83" fmla="*/ 131 h 739"/>
                <a:gd name="T84" fmla="*/ 513 w 777"/>
                <a:gd name="T85" fmla="*/ 153 h 739"/>
                <a:gd name="T86" fmla="*/ 528 w 777"/>
                <a:gd name="T87" fmla="*/ 177 h 739"/>
                <a:gd name="T88" fmla="*/ 545 w 777"/>
                <a:gd name="T89" fmla="*/ 203 h 739"/>
                <a:gd name="T90" fmla="*/ 560 w 777"/>
                <a:gd name="T91" fmla="*/ 223 h 739"/>
                <a:gd name="T92" fmla="*/ 577 w 777"/>
                <a:gd name="T93" fmla="*/ 243 h 739"/>
                <a:gd name="T94" fmla="*/ 593 w 777"/>
                <a:gd name="T95" fmla="*/ 263 h 739"/>
                <a:gd name="T96" fmla="*/ 610 w 777"/>
                <a:gd name="T97" fmla="*/ 280 h 739"/>
                <a:gd name="T98" fmla="*/ 628 w 777"/>
                <a:gd name="T99" fmla="*/ 296 h 739"/>
                <a:gd name="T100" fmla="*/ 647 w 777"/>
                <a:gd name="T101" fmla="*/ 314 h 739"/>
                <a:gd name="T102" fmla="*/ 666 w 777"/>
                <a:gd name="T103" fmla="*/ 329 h 739"/>
                <a:gd name="T104" fmla="*/ 684 w 777"/>
                <a:gd name="T105" fmla="*/ 344 h 739"/>
                <a:gd name="T106" fmla="*/ 702 w 777"/>
                <a:gd name="T107" fmla="*/ 357 h 739"/>
                <a:gd name="T108" fmla="*/ 724 w 777"/>
                <a:gd name="T109" fmla="*/ 371 h 739"/>
                <a:gd name="T110" fmla="*/ 746 w 777"/>
                <a:gd name="T111" fmla="*/ 384 h 739"/>
                <a:gd name="T112" fmla="*/ 762 w 777"/>
                <a:gd name="T113" fmla="*/ 391 h 739"/>
                <a:gd name="T114" fmla="*/ 777 w 777"/>
                <a:gd name="T115" fmla="*/ 399 h 739"/>
                <a:gd name="T116" fmla="*/ 617 w 777"/>
                <a:gd name="T117" fmla="*/ 739 h 73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777"/>
                <a:gd name="T178" fmla="*/ 0 h 739"/>
                <a:gd name="T179" fmla="*/ 777 w 777"/>
                <a:gd name="T180" fmla="*/ 739 h 73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777" h="739">
                  <a:moveTo>
                    <a:pt x="617" y="739"/>
                  </a:moveTo>
                  <a:lnTo>
                    <a:pt x="601" y="731"/>
                  </a:lnTo>
                  <a:lnTo>
                    <a:pt x="588" y="724"/>
                  </a:lnTo>
                  <a:lnTo>
                    <a:pt x="574" y="717"/>
                  </a:lnTo>
                  <a:lnTo>
                    <a:pt x="561" y="710"/>
                  </a:lnTo>
                  <a:lnTo>
                    <a:pt x="547" y="702"/>
                  </a:lnTo>
                  <a:lnTo>
                    <a:pt x="533" y="694"/>
                  </a:lnTo>
                  <a:lnTo>
                    <a:pt x="520" y="685"/>
                  </a:lnTo>
                  <a:lnTo>
                    <a:pt x="506" y="677"/>
                  </a:lnTo>
                  <a:lnTo>
                    <a:pt x="491" y="666"/>
                  </a:lnTo>
                  <a:lnTo>
                    <a:pt x="474" y="655"/>
                  </a:lnTo>
                  <a:lnTo>
                    <a:pt x="461" y="645"/>
                  </a:lnTo>
                  <a:lnTo>
                    <a:pt x="448" y="634"/>
                  </a:lnTo>
                  <a:lnTo>
                    <a:pt x="433" y="623"/>
                  </a:lnTo>
                  <a:lnTo>
                    <a:pt x="417" y="611"/>
                  </a:lnTo>
                  <a:lnTo>
                    <a:pt x="403" y="599"/>
                  </a:lnTo>
                  <a:lnTo>
                    <a:pt x="388" y="586"/>
                  </a:lnTo>
                  <a:lnTo>
                    <a:pt x="376" y="575"/>
                  </a:lnTo>
                  <a:lnTo>
                    <a:pt x="359" y="559"/>
                  </a:lnTo>
                  <a:lnTo>
                    <a:pt x="345" y="546"/>
                  </a:lnTo>
                  <a:lnTo>
                    <a:pt x="333" y="533"/>
                  </a:lnTo>
                  <a:lnTo>
                    <a:pt x="319" y="518"/>
                  </a:lnTo>
                  <a:lnTo>
                    <a:pt x="309" y="507"/>
                  </a:lnTo>
                  <a:lnTo>
                    <a:pt x="297" y="493"/>
                  </a:lnTo>
                  <a:lnTo>
                    <a:pt x="285" y="479"/>
                  </a:lnTo>
                  <a:lnTo>
                    <a:pt x="272" y="462"/>
                  </a:lnTo>
                  <a:lnTo>
                    <a:pt x="260" y="448"/>
                  </a:lnTo>
                  <a:lnTo>
                    <a:pt x="248" y="432"/>
                  </a:lnTo>
                  <a:lnTo>
                    <a:pt x="234" y="413"/>
                  </a:lnTo>
                  <a:lnTo>
                    <a:pt x="222" y="396"/>
                  </a:lnTo>
                  <a:lnTo>
                    <a:pt x="209" y="377"/>
                  </a:lnTo>
                  <a:lnTo>
                    <a:pt x="197" y="358"/>
                  </a:lnTo>
                  <a:lnTo>
                    <a:pt x="186" y="338"/>
                  </a:lnTo>
                  <a:lnTo>
                    <a:pt x="174" y="317"/>
                  </a:lnTo>
                  <a:lnTo>
                    <a:pt x="166" y="299"/>
                  </a:lnTo>
                  <a:lnTo>
                    <a:pt x="156" y="282"/>
                  </a:lnTo>
                  <a:lnTo>
                    <a:pt x="148" y="263"/>
                  </a:lnTo>
                  <a:lnTo>
                    <a:pt x="0" y="333"/>
                  </a:lnTo>
                  <a:lnTo>
                    <a:pt x="244" y="0"/>
                  </a:lnTo>
                  <a:lnTo>
                    <a:pt x="657" y="36"/>
                  </a:lnTo>
                  <a:lnTo>
                    <a:pt x="491" y="110"/>
                  </a:lnTo>
                  <a:lnTo>
                    <a:pt x="501" y="131"/>
                  </a:lnTo>
                  <a:lnTo>
                    <a:pt x="513" y="153"/>
                  </a:lnTo>
                  <a:lnTo>
                    <a:pt x="528" y="177"/>
                  </a:lnTo>
                  <a:lnTo>
                    <a:pt x="545" y="203"/>
                  </a:lnTo>
                  <a:lnTo>
                    <a:pt x="560" y="223"/>
                  </a:lnTo>
                  <a:lnTo>
                    <a:pt x="577" y="243"/>
                  </a:lnTo>
                  <a:lnTo>
                    <a:pt x="593" y="263"/>
                  </a:lnTo>
                  <a:lnTo>
                    <a:pt x="610" y="280"/>
                  </a:lnTo>
                  <a:lnTo>
                    <a:pt x="628" y="296"/>
                  </a:lnTo>
                  <a:lnTo>
                    <a:pt x="647" y="314"/>
                  </a:lnTo>
                  <a:lnTo>
                    <a:pt x="666" y="329"/>
                  </a:lnTo>
                  <a:lnTo>
                    <a:pt x="684" y="344"/>
                  </a:lnTo>
                  <a:lnTo>
                    <a:pt x="702" y="357"/>
                  </a:lnTo>
                  <a:lnTo>
                    <a:pt x="724" y="371"/>
                  </a:lnTo>
                  <a:lnTo>
                    <a:pt x="746" y="384"/>
                  </a:lnTo>
                  <a:lnTo>
                    <a:pt x="762" y="391"/>
                  </a:lnTo>
                  <a:lnTo>
                    <a:pt x="777" y="399"/>
                  </a:lnTo>
                  <a:lnTo>
                    <a:pt x="617" y="739"/>
                  </a:lnTo>
                  <a:close/>
                </a:path>
              </a:pathLst>
            </a:custGeom>
            <a:solidFill>
              <a:srgbClr val="41187E">
                <a:alpha val="50195"/>
              </a:srgbClr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2714" y="2632"/>
              <a:ext cx="844" cy="675"/>
            </a:xfrm>
            <a:custGeom>
              <a:avLst/>
              <a:gdLst>
                <a:gd name="T0" fmla="*/ 338 w 844"/>
                <a:gd name="T1" fmla="*/ 0 h 675"/>
                <a:gd name="T2" fmla="*/ 268 w 844"/>
                <a:gd name="T3" fmla="*/ 174 h 675"/>
                <a:gd name="T4" fmla="*/ 284 w 844"/>
                <a:gd name="T5" fmla="*/ 181 h 675"/>
                <a:gd name="T6" fmla="*/ 299 w 844"/>
                <a:gd name="T7" fmla="*/ 185 h 675"/>
                <a:gd name="T8" fmla="*/ 316 w 844"/>
                <a:gd name="T9" fmla="*/ 190 h 675"/>
                <a:gd name="T10" fmla="*/ 335 w 844"/>
                <a:gd name="T11" fmla="*/ 195 h 675"/>
                <a:gd name="T12" fmla="*/ 357 w 844"/>
                <a:gd name="T13" fmla="*/ 199 h 675"/>
                <a:gd name="T14" fmla="*/ 377 w 844"/>
                <a:gd name="T15" fmla="*/ 202 h 675"/>
                <a:gd name="T16" fmla="*/ 397 w 844"/>
                <a:gd name="T17" fmla="*/ 205 h 675"/>
                <a:gd name="T18" fmla="*/ 420 w 844"/>
                <a:gd name="T19" fmla="*/ 208 h 675"/>
                <a:gd name="T20" fmla="*/ 444 w 844"/>
                <a:gd name="T21" fmla="*/ 210 h 675"/>
                <a:gd name="T22" fmla="*/ 487 w 844"/>
                <a:gd name="T23" fmla="*/ 210 h 675"/>
                <a:gd name="T24" fmla="*/ 510 w 844"/>
                <a:gd name="T25" fmla="*/ 209 h 675"/>
                <a:gd name="T26" fmla="*/ 530 w 844"/>
                <a:gd name="T27" fmla="*/ 207 h 675"/>
                <a:gd name="T28" fmla="*/ 551 w 844"/>
                <a:gd name="T29" fmla="*/ 204 h 675"/>
                <a:gd name="T30" fmla="*/ 573 w 844"/>
                <a:gd name="T31" fmla="*/ 200 h 675"/>
                <a:gd name="T32" fmla="*/ 592 w 844"/>
                <a:gd name="T33" fmla="*/ 197 h 675"/>
                <a:gd name="T34" fmla="*/ 616 w 844"/>
                <a:gd name="T35" fmla="*/ 191 h 675"/>
                <a:gd name="T36" fmla="*/ 638 w 844"/>
                <a:gd name="T37" fmla="*/ 184 h 675"/>
                <a:gd name="T38" fmla="*/ 844 w 844"/>
                <a:gd name="T39" fmla="*/ 510 h 675"/>
                <a:gd name="T40" fmla="*/ 824 w 844"/>
                <a:gd name="T41" fmla="*/ 518 h 675"/>
                <a:gd name="T42" fmla="*/ 805 w 844"/>
                <a:gd name="T43" fmla="*/ 525 h 675"/>
                <a:gd name="T44" fmla="*/ 788 w 844"/>
                <a:gd name="T45" fmla="*/ 531 h 675"/>
                <a:gd name="T46" fmla="*/ 770 w 844"/>
                <a:gd name="T47" fmla="*/ 537 h 675"/>
                <a:gd name="T48" fmla="*/ 753 w 844"/>
                <a:gd name="T49" fmla="*/ 542 h 675"/>
                <a:gd name="T50" fmla="*/ 735 w 844"/>
                <a:gd name="T51" fmla="*/ 548 h 675"/>
                <a:gd name="T52" fmla="*/ 719 w 844"/>
                <a:gd name="T53" fmla="*/ 552 h 675"/>
                <a:gd name="T54" fmla="*/ 702 w 844"/>
                <a:gd name="T55" fmla="*/ 556 h 675"/>
                <a:gd name="T56" fmla="*/ 685 w 844"/>
                <a:gd name="T57" fmla="*/ 560 h 675"/>
                <a:gd name="T58" fmla="*/ 666 w 844"/>
                <a:gd name="T59" fmla="*/ 565 h 675"/>
                <a:gd name="T60" fmla="*/ 644 w 844"/>
                <a:gd name="T61" fmla="*/ 568 h 675"/>
                <a:gd name="T62" fmla="*/ 626 w 844"/>
                <a:gd name="T63" fmla="*/ 572 h 675"/>
                <a:gd name="T64" fmla="*/ 606 w 844"/>
                <a:gd name="T65" fmla="*/ 576 h 675"/>
                <a:gd name="T66" fmla="*/ 585 w 844"/>
                <a:gd name="T67" fmla="*/ 579 h 675"/>
                <a:gd name="T68" fmla="*/ 563 w 844"/>
                <a:gd name="T69" fmla="*/ 581 h 675"/>
                <a:gd name="T70" fmla="*/ 539 w 844"/>
                <a:gd name="T71" fmla="*/ 582 h 675"/>
                <a:gd name="T72" fmla="*/ 516 w 844"/>
                <a:gd name="T73" fmla="*/ 584 h 675"/>
                <a:gd name="T74" fmla="*/ 494 w 844"/>
                <a:gd name="T75" fmla="*/ 584 h 675"/>
                <a:gd name="T76" fmla="*/ 470 w 844"/>
                <a:gd name="T77" fmla="*/ 584 h 675"/>
                <a:gd name="T78" fmla="*/ 440 w 844"/>
                <a:gd name="T79" fmla="*/ 584 h 675"/>
                <a:gd name="T80" fmla="*/ 413 w 844"/>
                <a:gd name="T81" fmla="*/ 583 h 675"/>
                <a:gd name="T82" fmla="*/ 394 w 844"/>
                <a:gd name="T83" fmla="*/ 582 h 675"/>
                <a:gd name="T84" fmla="*/ 373 w 844"/>
                <a:gd name="T85" fmla="*/ 581 h 675"/>
                <a:gd name="T86" fmla="*/ 351 w 844"/>
                <a:gd name="T87" fmla="*/ 579 h 675"/>
                <a:gd name="T88" fmla="*/ 326 w 844"/>
                <a:gd name="T89" fmla="*/ 575 h 675"/>
                <a:gd name="T90" fmla="*/ 305 w 844"/>
                <a:gd name="T91" fmla="*/ 571 h 675"/>
                <a:gd name="T92" fmla="*/ 284 w 844"/>
                <a:gd name="T93" fmla="*/ 568 h 675"/>
                <a:gd name="T94" fmla="*/ 259 w 844"/>
                <a:gd name="T95" fmla="*/ 562 h 675"/>
                <a:gd name="T96" fmla="*/ 240 w 844"/>
                <a:gd name="T97" fmla="*/ 557 h 675"/>
                <a:gd name="T98" fmla="*/ 216 w 844"/>
                <a:gd name="T99" fmla="*/ 552 h 675"/>
                <a:gd name="T100" fmla="*/ 195 w 844"/>
                <a:gd name="T101" fmla="*/ 546 h 675"/>
                <a:gd name="T102" fmla="*/ 174 w 844"/>
                <a:gd name="T103" fmla="*/ 540 h 675"/>
                <a:gd name="T104" fmla="*/ 152 w 844"/>
                <a:gd name="T105" fmla="*/ 532 h 675"/>
                <a:gd name="T106" fmla="*/ 125 w 844"/>
                <a:gd name="T107" fmla="*/ 522 h 675"/>
                <a:gd name="T108" fmla="*/ 61 w 844"/>
                <a:gd name="T109" fmla="*/ 675 h 675"/>
                <a:gd name="T110" fmla="*/ 0 w 844"/>
                <a:gd name="T111" fmla="*/ 242 h 675"/>
                <a:gd name="T112" fmla="*/ 338 w 844"/>
                <a:gd name="T113" fmla="*/ 0 h 67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44"/>
                <a:gd name="T172" fmla="*/ 0 h 675"/>
                <a:gd name="T173" fmla="*/ 844 w 844"/>
                <a:gd name="T174" fmla="*/ 675 h 67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44" h="675">
                  <a:moveTo>
                    <a:pt x="338" y="0"/>
                  </a:moveTo>
                  <a:lnTo>
                    <a:pt x="268" y="174"/>
                  </a:lnTo>
                  <a:lnTo>
                    <a:pt x="284" y="181"/>
                  </a:lnTo>
                  <a:lnTo>
                    <a:pt x="299" y="185"/>
                  </a:lnTo>
                  <a:lnTo>
                    <a:pt x="316" y="190"/>
                  </a:lnTo>
                  <a:lnTo>
                    <a:pt x="335" y="195"/>
                  </a:lnTo>
                  <a:lnTo>
                    <a:pt x="357" y="199"/>
                  </a:lnTo>
                  <a:lnTo>
                    <a:pt x="377" y="202"/>
                  </a:lnTo>
                  <a:lnTo>
                    <a:pt x="397" y="205"/>
                  </a:lnTo>
                  <a:lnTo>
                    <a:pt x="420" y="208"/>
                  </a:lnTo>
                  <a:lnTo>
                    <a:pt x="444" y="210"/>
                  </a:lnTo>
                  <a:lnTo>
                    <a:pt x="487" y="210"/>
                  </a:lnTo>
                  <a:lnTo>
                    <a:pt x="510" y="209"/>
                  </a:lnTo>
                  <a:lnTo>
                    <a:pt x="530" y="207"/>
                  </a:lnTo>
                  <a:lnTo>
                    <a:pt x="551" y="204"/>
                  </a:lnTo>
                  <a:lnTo>
                    <a:pt x="573" y="200"/>
                  </a:lnTo>
                  <a:lnTo>
                    <a:pt x="592" y="197"/>
                  </a:lnTo>
                  <a:lnTo>
                    <a:pt x="616" y="191"/>
                  </a:lnTo>
                  <a:lnTo>
                    <a:pt x="638" y="184"/>
                  </a:lnTo>
                  <a:lnTo>
                    <a:pt x="844" y="510"/>
                  </a:lnTo>
                  <a:lnTo>
                    <a:pt x="824" y="518"/>
                  </a:lnTo>
                  <a:lnTo>
                    <a:pt x="805" y="525"/>
                  </a:lnTo>
                  <a:lnTo>
                    <a:pt x="788" y="531"/>
                  </a:lnTo>
                  <a:lnTo>
                    <a:pt x="770" y="537"/>
                  </a:lnTo>
                  <a:lnTo>
                    <a:pt x="753" y="542"/>
                  </a:lnTo>
                  <a:lnTo>
                    <a:pt x="735" y="548"/>
                  </a:lnTo>
                  <a:lnTo>
                    <a:pt x="719" y="552"/>
                  </a:lnTo>
                  <a:lnTo>
                    <a:pt x="702" y="556"/>
                  </a:lnTo>
                  <a:lnTo>
                    <a:pt x="685" y="560"/>
                  </a:lnTo>
                  <a:lnTo>
                    <a:pt x="666" y="565"/>
                  </a:lnTo>
                  <a:lnTo>
                    <a:pt x="644" y="568"/>
                  </a:lnTo>
                  <a:lnTo>
                    <a:pt x="626" y="572"/>
                  </a:lnTo>
                  <a:lnTo>
                    <a:pt x="606" y="576"/>
                  </a:lnTo>
                  <a:lnTo>
                    <a:pt x="585" y="579"/>
                  </a:lnTo>
                  <a:lnTo>
                    <a:pt x="563" y="581"/>
                  </a:lnTo>
                  <a:lnTo>
                    <a:pt x="539" y="582"/>
                  </a:lnTo>
                  <a:lnTo>
                    <a:pt x="516" y="584"/>
                  </a:lnTo>
                  <a:lnTo>
                    <a:pt x="494" y="584"/>
                  </a:lnTo>
                  <a:lnTo>
                    <a:pt x="470" y="584"/>
                  </a:lnTo>
                  <a:lnTo>
                    <a:pt x="440" y="584"/>
                  </a:lnTo>
                  <a:lnTo>
                    <a:pt x="413" y="583"/>
                  </a:lnTo>
                  <a:lnTo>
                    <a:pt x="394" y="582"/>
                  </a:lnTo>
                  <a:lnTo>
                    <a:pt x="373" y="581"/>
                  </a:lnTo>
                  <a:lnTo>
                    <a:pt x="351" y="579"/>
                  </a:lnTo>
                  <a:lnTo>
                    <a:pt x="326" y="575"/>
                  </a:lnTo>
                  <a:lnTo>
                    <a:pt x="305" y="571"/>
                  </a:lnTo>
                  <a:lnTo>
                    <a:pt x="284" y="568"/>
                  </a:lnTo>
                  <a:lnTo>
                    <a:pt x="259" y="562"/>
                  </a:lnTo>
                  <a:lnTo>
                    <a:pt x="240" y="557"/>
                  </a:lnTo>
                  <a:lnTo>
                    <a:pt x="216" y="552"/>
                  </a:lnTo>
                  <a:lnTo>
                    <a:pt x="195" y="546"/>
                  </a:lnTo>
                  <a:lnTo>
                    <a:pt x="174" y="540"/>
                  </a:lnTo>
                  <a:lnTo>
                    <a:pt x="152" y="532"/>
                  </a:lnTo>
                  <a:lnTo>
                    <a:pt x="125" y="522"/>
                  </a:lnTo>
                  <a:lnTo>
                    <a:pt x="61" y="675"/>
                  </a:lnTo>
                  <a:lnTo>
                    <a:pt x="0" y="242"/>
                  </a:lnTo>
                  <a:lnTo>
                    <a:pt x="338" y="0"/>
                  </a:lnTo>
                  <a:close/>
                </a:path>
              </a:pathLst>
            </a:custGeom>
            <a:solidFill>
              <a:srgbClr val="41187E">
                <a:alpha val="59999"/>
              </a:srgbClr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3323" y="2500"/>
              <a:ext cx="733" cy="733"/>
            </a:xfrm>
            <a:custGeom>
              <a:avLst/>
              <a:gdLst>
                <a:gd name="T0" fmla="*/ 733 w 733"/>
                <a:gd name="T1" fmla="*/ 161 h 733"/>
                <a:gd name="T2" fmla="*/ 724 w 733"/>
                <a:gd name="T3" fmla="*/ 177 h 733"/>
                <a:gd name="T4" fmla="*/ 718 w 733"/>
                <a:gd name="T5" fmla="*/ 190 h 733"/>
                <a:gd name="T6" fmla="*/ 710 w 733"/>
                <a:gd name="T7" fmla="*/ 204 h 733"/>
                <a:gd name="T8" fmla="*/ 704 w 733"/>
                <a:gd name="T9" fmla="*/ 217 h 733"/>
                <a:gd name="T10" fmla="*/ 696 w 733"/>
                <a:gd name="T11" fmla="*/ 231 h 733"/>
                <a:gd name="T12" fmla="*/ 687 w 733"/>
                <a:gd name="T13" fmla="*/ 245 h 733"/>
                <a:gd name="T14" fmla="*/ 679 w 733"/>
                <a:gd name="T15" fmla="*/ 258 h 733"/>
                <a:gd name="T16" fmla="*/ 670 w 733"/>
                <a:gd name="T17" fmla="*/ 272 h 733"/>
                <a:gd name="T18" fmla="*/ 659 w 733"/>
                <a:gd name="T19" fmla="*/ 287 h 733"/>
                <a:gd name="T20" fmla="*/ 648 w 733"/>
                <a:gd name="T21" fmla="*/ 303 h 733"/>
                <a:gd name="T22" fmla="*/ 639 w 733"/>
                <a:gd name="T23" fmla="*/ 316 h 733"/>
                <a:gd name="T24" fmla="*/ 628 w 733"/>
                <a:gd name="T25" fmla="*/ 329 h 733"/>
                <a:gd name="T26" fmla="*/ 616 w 733"/>
                <a:gd name="T27" fmla="*/ 345 h 733"/>
                <a:gd name="T28" fmla="*/ 604 w 733"/>
                <a:gd name="T29" fmla="*/ 361 h 733"/>
                <a:gd name="T30" fmla="*/ 592 w 733"/>
                <a:gd name="T31" fmla="*/ 375 h 733"/>
                <a:gd name="T32" fmla="*/ 579 w 733"/>
                <a:gd name="T33" fmla="*/ 390 h 733"/>
                <a:gd name="T34" fmla="*/ 568 w 733"/>
                <a:gd name="T35" fmla="*/ 402 h 733"/>
                <a:gd name="T36" fmla="*/ 552 w 733"/>
                <a:gd name="T37" fmla="*/ 419 h 733"/>
                <a:gd name="T38" fmla="*/ 539 w 733"/>
                <a:gd name="T39" fmla="*/ 433 h 733"/>
                <a:gd name="T40" fmla="*/ 526 w 733"/>
                <a:gd name="T41" fmla="*/ 445 h 733"/>
                <a:gd name="T42" fmla="*/ 511 w 733"/>
                <a:gd name="T43" fmla="*/ 459 h 733"/>
                <a:gd name="T44" fmla="*/ 500 w 733"/>
                <a:gd name="T45" fmla="*/ 469 h 733"/>
                <a:gd name="T46" fmla="*/ 486 w 733"/>
                <a:gd name="T47" fmla="*/ 481 h 733"/>
                <a:gd name="T48" fmla="*/ 472 w 733"/>
                <a:gd name="T49" fmla="*/ 493 h 733"/>
                <a:gd name="T50" fmla="*/ 456 w 733"/>
                <a:gd name="T51" fmla="*/ 506 h 733"/>
                <a:gd name="T52" fmla="*/ 442 w 733"/>
                <a:gd name="T53" fmla="*/ 517 h 733"/>
                <a:gd name="T54" fmla="*/ 426 w 733"/>
                <a:gd name="T55" fmla="*/ 529 h 733"/>
                <a:gd name="T56" fmla="*/ 406 w 733"/>
                <a:gd name="T57" fmla="*/ 543 h 733"/>
                <a:gd name="T58" fmla="*/ 389 w 733"/>
                <a:gd name="T59" fmla="*/ 555 h 733"/>
                <a:gd name="T60" fmla="*/ 371 w 733"/>
                <a:gd name="T61" fmla="*/ 568 h 733"/>
                <a:gd name="T62" fmla="*/ 352 w 733"/>
                <a:gd name="T63" fmla="*/ 581 h 733"/>
                <a:gd name="T64" fmla="*/ 332 w 733"/>
                <a:gd name="T65" fmla="*/ 592 h 733"/>
                <a:gd name="T66" fmla="*/ 433 w 733"/>
                <a:gd name="T67" fmla="*/ 733 h 733"/>
                <a:gd name="T68" fmla="*/ 30 w 733"/>
                <a:gd name="T69" fmla="*/ 552 h 733"/>
                <a:gd name="T70" fmla="*/ 0 w 733"/>
                <a:gd name="T71" fmla="*/ 194 h 733"/>
                <a:gd name="T72" fmla="*/ 84 w 733"/>
                <a:gd name="T73" fmla="*/ 295 h 733"/>
                <a:gd name="T74" fmla="*/ 103 w 733"/>
                <a:gd name="T75" fmla="*/ 286 h 733"/>
                <a:gd name="T76" fmla="*/ 122 w 733"/>
                <a:gd name="T77" fmla="*/ 276 h 733"/>
                <a:gd name="T78" fmla="*/ 147 w 733"/>
                <a:gd name="T79" fmla="*/ 264 h 733"/>
                <a:gd name="T80" fmla="*/ 171 w 733"/>
                <a:gd name="T81" fmla="*/ 250 h 733"/>
                <a:gd name="T82" fmla="*/ 196 w 733"/>
                <a:gd name="T83" fmla="*/ 233 h 733"/>
                <a:gd name="T84" fmla="*/ 217 w 733"/>
                <a:gd name="T85" fmla="*/ 218 h 733"/>
                <a:gd name="T86" fmla="*/ 237 w 733"/>
                <a:gd name="T87" fmla="*/ 201 h 733"/>
                <a:gd name="T88" fmla="*/ 257 w 733"/>
                <a:gd name="T89" fmla="*/ 184 h 733"/>
                <a:gd name="T90" fmla="*/ 273 w 733"/>
                <a:gd name="T91" fmla="*/ 168 h 733"/>
                <a:gd name="T92" fmla="*/ 290 w 733"/>
                <a:gd name="T93" fmla="*/ 150 h 733"/>
                <a:gd name="T94" fmla="*/ 308 w 733"/>
                <a:gd name="T95" fmla="*/ 130 h 733"/>
                <a:gd name="T96" fmla="*/ 323 w 733"/>
                <a:gd name="T97" fmla="*/ 112 h 733"/>
                <a:gd name="T98" fmla="*/ 338 w 733"/>
                <a:gd name="T99" fmla="*/ 93 h 733"/>
                <a:gd name="T100" fmla="*/ 351 w 733"/>
                <a:gd name="T101" fmla="*/ 76 h 733"/>
                <a:gd name="T102" fmla="*/ 365 w 733"/>
                <a:gd name="T103" fmla="*/ 53 h 733"/>
                <a:gd name="T104" fmla="*/ 378 w 733"/>
                <a:gd name="T105" fmla="*/ 32 h 733"/>
                <a:gd name="T106" fmla="*/ 385 w 733"/>
                <a:gd name="T107" fmla="*/ 16 h 733"/>
                <a:gd name="T108" fmla="*/ 392 w 733"/>
                <a:gd name="T109" fmla="*/ 0 h 733"/>
                <a:gd name="T110" fmla="*/ 733 w 733"/>
                <a:gd name="T111" fmla="*/ 161 h 733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733"/>
                <a:gd name="T169" fmla="*/ 0 h 733"/>
                <a:gd name="T170" fmla="*/ 733 w 733"/>
                <a:gd name="T171" fmla="*/ 733 h 733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733" h="733">
                  <a:moveTo>
                    <a:pt x="733" y="161"/>
                  </a:moveTo>
                  <a:lnTo>
                    <a:pt x="724" y="177"/>
                  </a:lnTo>
                  <a:lnTo>
                    <a:pt x="718" y="190"/>
                  </a:lnTo>
                  <a:lnTo>
                    <a:pt x="710" y="204"/>
                  </a:lnTo>
                  <a:lnTo>
                    <a:pt x="704" y="217"/>
                  </a:lnTo>
                  <a:lnTo>
                    <a:pt x="696" y="231"/>
                  </a:lnTo>
                  <a:lnTo>
                    <a:pt x="687" y="245"/>
                  </a:lnTo>
                  <a:lnTo>
                    <a:pt x="679" y="258"/>
                  </a:lnTo>
                  <a:lnTo>
                    <a:pt x="670" y="272"/>
                  </a:lnTo>
                  <a:lnTo>
                    <a:pt x="659" y="287"/>
                  </a:lnTo>
                  <a:lnTo>
                    <a:pt x="648" y="303"/>
                  </a:lnTo>
                  <a:lnTo>
                    <a:pt x="639" y="316"/>
                  </a:lnTo>
                  <a:lnTo>
                    <a:pt x="628" y="329"/>
                  </a:lnTo>
                  <a:lnTo>
                    <a:pt x="616" y="345"/>
                  </a:lnTo>
                  <a:lnTo>
                    <a:pt x="604" y="361"/>
                  </a:lnTo>
                  <a:lnTo>
                    <a:pt x="592" y="375"/>
                  </a:lnTo>
                  <a:lnTo>
                    <a:pt x="579" y="390"/>
                  </a:lnTo>
                  <a:lnTo>
                    <a:pt x="568" y="402"/>
                  </a:lnTo>
                  <a:lnTo>
                    <a:pt x="552" y="419"/>
                  </a:lnTo>
                  <a:lnTo>
                    <a:pt x="539" y="433"/>
                  </a:lnTo>
                  <a:lnTo>
                    <a:pt x="526" y="445"/>
                  </a:lnTo>
                  <a:lnTo>
                    <a:pt x="511" y="459"/>
                  </a:lnTo>
                  <a:lnTo>
                    <a:pt x="500" y="469"/>
                  </a:lnTo>
                  <a:lnTo>
                    <a:pt x="486" y="481"/>
                  </a:lnTo>
                  <a:lnTo>
                    <a:pt x="472" y="493"/>
                  </a:lnTo>
                  <a:lnTo>
                    <a:pt x="456" y="506"/>
                  </a:lnTo>
                  <a:lnTo>
                    <a:pt x="442" y="517"/>
                  </a:lnTo>
                  <a:lnTo>
                    <a:pt x="426" y="529"/>
                  </a:lnTo>
                  <a:lnTo>
                    <a:pt x="406" y="543"/>
                  </a:lnTo>
                  <a:lnTo>
                    <a:pt x="389" y="555"/>
                  </a:lnTo>
                  <a:lnTo>
                    <a:pt x="371" y="568"/>
                  </a:lnTo>
                  <a:lnTo>
                    <a:pt x="352" y="581"/>
                  </a:lnTo>
                  <a:lnTo>
                    <a:pt x="332" y="592"/>
                  </a:lnTo>
                  <a:lnTo>
                    <a:pt x="433" y="733"/>
                  </a:lnTo>
                  <a:lnTo>
                    <a:pt x="30" y="552"/>
                  </a:lnTo>
                  <a:lnTo>
                    <a:pt x="0" y="194"/>
                  </a:lnTo>
                  <a:lnTo>
                    <a:pt x="84" y="295"/>
                  </a:lnTo>
                  <a:lnTo>
                    <a:pt x="103" y="286"/>
                  </a:lnTo>
                  <a:lnTo>
                    <a:pt x="122" y="276"/>
                  </a:lnTo>
                  <a:lnTo>
                    <a:pt x="147" y="264"/>
                  </a:lnTo>
                  <a:lnTo>
                    <a:pt x="171" y="250"/>
                  </a:lnTo>
                  <a:lnTo>
                    <a:pt x="196" y="233"/>
                  </a:lnTo>
                  <a:lnTo>
                    <a:pt x="217" y="218"/>
                  </a:lnTo>
                  <a:lnTo>
                    <a:pt x="237" y="201"/>
                  </a:lnTo>
                  <a:lnTo>
                    <a:pt x="257" y="184"/>
                  </a:lnTo>
                  <a:lnTo>
                    <a:pt x="273" y="168"/>
                  </a:lnTo>
                  <a:lnTo>
                    <a:pt x="290" y="150"/>
                  </a:lnTo>
                  <a:lnTo>
                    <a:pt x="308" y="130"/>
                  </a:lnTo>
                  <a:lnTo>
                    <a:pt x="323" y="112"/>
                  </a:lnTo>
                  <a:lnTo>
                    <a:pt x="338" y="93"/>
                  </a:lnTo>
                  <a:lnTo>
                    <a:pt x="351" y="76"/>
                  </a:lnTo>
                  <a:lnTo>
                    <a:pt x="365" y="53"/>
                  </a:lnTo>
                  <a:lnTo>
                    <a:pt x="378" y="32"/>
                  </a:lnTo>
                  <a:lnTo>
                    <a:pt x="385" y="16"/>
                  </a:lnTo>
                  <a:lnTo>
                    <a:pt x="392" y="0"/>
                  </a:lnTo>
                  <a:lnTo>
                    <a:pt x="733" y="161"/>
                  </a:lnTo>
                  <a:close/>
                </a:path>
              </a:pathLst>
            </a:custGeom>
            <a:solidFill>
              <a:srgbClr val="41187E">
                <a:alpha val="70195"/>
              </a:srgbClr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3568" y="1845"/>
              <a:ext cx="676" cy="853"/>
            </a:xfrm>
            <a:custGeom>
              <a:avLst/>
              <a:gdLst>
                <a:gd name="T0" fmla="*/ 0 w 676"/>
                <a:gd name="T1" fmla="*/ 542 h 853"/>
                <a:gd name="T2" fmla="*/ 168 w 676"/>
                <a:gd name="T3" fmla="*/ 605 h 853"/>
                <a:gd name="T4" fmla="*/ 177 w 676"/>
                <a:gd name="T5" fmla="*/ 584 h 853"/>
                <a:gd name="T6" fmla="*/ 184 w 676"/>
                <a:gd name="T7" fmla="*/ 564 h 853"/>
                <a:gd name="T8" fmla="*/ 189 w 676"/>
                <a:gd name="T9" fmla="*/ 545 h 853"/>
                <a:gd name="T10" fmla="*/ 194 w 676"/>
                <a:gd name="T11" fmla="*/ 528 h 853"/>
                <a:gd name="T12" fmla="*/ 199 w 676"/>
                <a:gd name="T13" fmla="*/ 509 h 853"/>
                <a:gd name="T14" fmla="*/ 203 w 676"/>
                <a:gd name="T15" fmla="*/ 487 h 853"/>
                <a:gd name="T16" fmla="*/ 206 w 676"/>
                <a:gd name="T17" fmla="*/ 467 h 853"/>
                <a:gd name="T18" fmla="*/ 209 w 676"/>
                <a:gd name="T19" fmla="*/ 447 h 853"/>
                <a:gd name="T20" fmla="*/ 212 w 676"/>
                <a:gd name="T21" fmla="*/ 424 h 853"/>
                <a:gd name="T22" fmla="*/ 213 w 676"/>
                <a:gd name="T23" fmla="*/ 400 h 853"/>
                <a:gd name="T24" fmla="*/ 213 w 676"/>
                <a:gd name="T25" fmla="*/ 357 h 853"/>
                <a:gd name="T26" fmla="*/ 212 w 676"/>
                <a:gd name="T27" fmla="*/ 334 h 853"/>
                <a:gd name="T28" fmla="*/ 211 w 676"/>
                <a:gd name="T29" fmla="*/ 314 h 853"/>
                <a:gd name="T30" fmla="*/ 208 w 676"/>
                <a:gd name="T31" fmla="*/ 293 h 853"/>
                <a:gd name="T32" fmla="*/ 204 w 676"/>
                <a:gd name="T33" fmla="*/ 271 h 853"/>
                <a:gd name="T34" fmla="*/ 200 w 676"/>
                <a:gd name="T35" fmla="*/ 252 h 853"/>
                <a:gd name="T36" fmla="*/ 195 w 676"/>
                <a:gd name="T37" fmla="*/ 228 h 853"/>
                <a:gd name="T38" fmla="*/ 188 w 676"/>
                <a:gd name="T39" fmla="*/ 205 h 853"/>
                <a:gd name="T40" fmla="*/ 514 w 676"/>
                <a:gd name="T41" fmla="*/ 0 h 853"/>
                <a:gd name="T42" fmla="*/ 522 w 676"/>
                <a:gd name="T43" fmla="*/ 20 h 853"/>
                <a:gd name="T44" fmla="*/ 529 w 676"/>
                <a:gd name="T45" fmla="*/ 39 h 853"/>
                <a:gd name="T46" fmla="*/ 535 w 676"/>
                <a:gd name="T47" fmla="*/ 56 h 853"/>
                <a:gd name="T48" fmla="*/ 541 w 676"/>
                <a:gd name="T49" fmla="*/ 74 h 853"/>
                <a:gd name="T50" fmla="*/ 546 w 676"/>
                <a:gd name="T51" fmla="*/ 91 h 853"/>
                <a:gd name="T52" fmla="*/ 552 w 676"/>
                <a:gd name="T53" fmla="*/ 109 h 853"/>
                <a:gd name="T54" fmla="*/ 556 w 676"/>
                <a:gd name="T55" fmla="*/ 125 h 853"/>
                <a:gd name="T56" fmla="*/ 560 w 676"/>
                <a:gd name="T57" fmla="*/ 142 h 853"/>
                <a:gd name="T58" fmla="*/ 564 w 676"/>
                <a:gd name="T59" fmla="*/ 159 h 853"/>
                <a:gd name="T60" fmla="*/ 569 w 676"/>
                <a:gd name="T61" fmla="*/ 178 h 853"/>
                <a:gd name="T62" fmla="*/ 572 w 676"/>
                <a:gd name="T63" fmla="*/ 200 h 853"/>
                <a:gd name="T64" fmla="*/ 576 w 676"/>
                <a:gd name="T65" fmla="*/ 218 h 853"/>
                <a:gd name="T66" fmla="*/ 580 w 676"/>
                <a:gd name="T67" fmla="*/ 238 h 853"/>
                <a:gd name="T68" fmla="*/ 583 w 676"/>
                <a:gd name="T69" fmla="*/ 259 h 853"/>
                <a:gd name="T70" fmla="*/ 584 w 676"/>
                <a:gd name="T71" fmla="*/ 281 h 853"/>
                <a:gd name="T72" fmla="*/ 586 w 676"/>
                <a:gd name="T73" fmla="*/ 305 h 853"/>
                <a:gd name="T74" fmla="*/ 588 w 676"/>
                <a:gd name="T75" fmla="*/ 328 h 853"/>
                <a:gd name="T76" fmla="*/ 588 w 676"/>
                <a:gd name="T77" fmla="*/ 350 h 853"/>
                <a:gd name="T78" fmla="*/ 588 w 676"/>
                <a:gd name="T79" fmla="*/ 374 h 853"/>
                <a:gd name="T80" fmla="*/ 588 w 676"/>
                <a:gd name="T81" fmla="*/ 404 h 853"/>
                <a:gd name="T82" fmla="*/ 587 w 676"/>
                <a:gd name="T83" fmla="*/ 431 h 853"/>
                <a:gd name="T84" fmla="*/ 586 w 676"/>
                <a:gd name="T85" fmla="*/ 450 h 853"/>
                <a:gd name="T86" fmla="*/ 584 w 676"/>
                <a:gd name="T87" fmla="*/ 471 h 853"/>
                <a:gd name="T88" fmla="*/ 583 w 676"/>
                <a:gd name="T89" fmla="*/ 493 h 853"/>
                <a:gd name="T90" fmla="*/ 579 w 676"/>
                <a:gd name="T91" fmla="*/ 518 h 853"/>
                <a:gd name="T92" fmla="*/ 575 w 676"/>
                <a:gd name="T93" fmla="*/ 539 h 853"/>
                <a:gd name="T94" fmla="*/ 571 w 676"/>
                <a:gd name="T95" fmla="*/ 560 h 853"/>
                <a:gd name="T96" fmla="*/ 566 w 676"/>
                <a:gd name="T97" fmla="*/ 585 h 853"/>
                <a:gd name="T98" fmla="*/ 561 w 676"/>
                <a:gd name="T99" fmla="*/ 604 h 853"/>
                <a:gd name="T100" fmla="*/ 556 w 676"/>
                <a:gd name="T101" fmla="*/ 628 h 853"/>
                <a:gd name="T102" fmla="*/ 550 w 676"/>
                <a:gd name="T103" fmla="*/ 649 h 853"/>
                <a:gd name="T104" fmla="*/ 543 w 676"/>
                <a:gd name="T105" fmla="*/ 670 h 853"/>
                <a:gd name="T106" fmla="*/ 536 w 676"/>
                <a:gd name="T107" fmla="*/ 692 h 853"/>
                <a:gd name="T108" fmla="*/ 527 w 676"/>
                <a:gd name="T109" fmla="*/ 719 h 853"/>
                <a:gd name="T110" fmla="*/ 517 w 676"/>
                <a:gd name="T111" fmla="*/ 746 h 853"/>
                <a:gd name="T112" fmla="*/ 676 w 676"/>
                <a:gd name="T113" fmla="*/ 811 h 853"/>
                <a:gd name="T114" fmla="*/ 277 w 676"/>
                <a:gd name="T115" fmla="*/ 853 h 853"/>
                <a:gd name="T116" fmla="*/ 0 w 676"/>
                <a:gd name="T117" fmla="*/ 542 h 853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676"/>
                <a:gd name="T178" fmla="*/ 0 h 853"/>
                <a:gd name="T179" fmla="*/ 676 w 676"/>
                <a:gd name="T180" fmla="*/ 853 h 853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676" h="853">
                  <a:moveTo>
                    <a:pt x="0" y="542"/>
                  </a:moveTo>
                  <a:lnTo>
                    <a:pt x="168" y="605"/>
                  </a:lnTo>
                  <a:lnTo>
                    <a:pt x="177" y="584"/>
                  </a:lnTo>
                  <a:lnTo>
                    <a:pt x="184" y="564"/>
                  </a:lnTo>
                  <a:lnTo>
                    <a:pt x="189" y="545"/>
                  </a:lnTo>
                  <a:lnTo>
                    <a:pt x="194" y="528"/>
                  </a:lnTo>
                  <a:lnTo>
                    <a:pt x="199" y="509"/>
                  </a:lnTo>
                  <a:lnTo>
                    <a:pt x="203" y="487"/>
                  </a:lnTo>
                  <a:lnTo>
                    <a:pt x="206" y="467"/>
                  </a:lnTo>
                  <a:lnTo>
                    <a:pt x="209" y="447"/>
                  </a:lnTo>
                  <a:lnTo>
                    <a:pt x="212" y="424"/>
                  </a:lnTo>
                  <a:lnTo>
                    <a:pt x="213" y="400"/>
                  </a:lnTo>
                  <a:lnTo>
                    <a:pt x="213" y="357"/>
                  </a:lnTo>
                  <a:lnTo>
                    <a:pt x="212" y="334"/>
                  </a:lnTo>
                  <a:lnTo>
                    <a:pt x="211" y="314"/>
                  </a:lnTo>
                  <a:lnTo>
                    <a:pt x="208" y="293"/>
                  </a:lnTo>
                  <a:lnTo>
                    <a:pt x="204" y="271"/>
                  </a:lnTo>
                  <a:lnTo>
                    <a:pt x="200" y="252"/>
                  </a:lnTo>
                  <a:lnTo>
                    <a:pt x="195" y="228"/>
                  </a:lnTo>
                  <a:lnTo>
                    <a:pt x="188" y="205"/>
                  </a:lnTo>
                  <a:lnTo>
                    <a:pt x="514" y="0"/>
                  </a:lnTo>
                  <a:lnTo>
                    <a:pt x="522" y="20"/>
                  </a:lnTo>
                  <a:lnTo>
                    <a:pt x="529" y="39"/>
                  </a:lnTo>
                  <a:lnTo>
                    <a:pt x="535" y="56"/>
                  </a:lnTo>
                  <a:lnTo>
                    <a:pt x="541" y="74"/>
                  </a:lnTo>
                  <a:lnTo>
                    <a:pt x="546" y="91"/>
                  </a:lnTo>
                  <a:lnTo>
                    <a:pt x="552" y="109"/>
                  </a:lnTo>
                  <a:lnTo>
                    <a:pt x="556" y="125"/>
                  </a:lnTo>
                  <a:lnTo>
                    <a:pt x="560" y="142"/>
                  </a:lnTo>
                  <a:lnTo>
                    <a:pt x="564" y="159"/>
                  </a:lnTo>
                  <a:lnTo>
                    <a:pt x="569" y="178"/>
                  </a:lnTo>
                  <a:lnTo>
                    <a:pt x="572" y="200"/>
                  </a:lnTo>
                  <a:lnTo>
                    <a:pt x="576" y="218"/>
                  </a:lnTo>
                  <a:lnTo>
                    <a:pt x="580" y="238"/>
                  </a:lnTo>
                  <a:lnTo>
                    <a:pt x="583" y="259"/>
                  </a:lnTo>
                  <a:lnTo>
                    <a:pt x="584" y="281"/>
                  </a:lnTo>
                  <a:lnTo>
                    <a:pt x="586" y="305"/>
                  </a:lnTo>
                  <a:lnTo>
                    <a:pt x="588" y="328"/>
                  </a:lnTo>
                  <a:lnTo>
                    <a:pt x="588" y="350"/>
                  </a:lnTo>
                  <a:lnTo>
                    <a:pt x="588" y="374"/>
                  </a:lnTo>
                  <a:lnTo>
                    <a:pt x="588" y="404"/>
                  </a:lnTo>
                  <a:lnTo>
                    <a:pt x="587" y="431"/>
                  </a:lnTo>
                  <a:lnTo>
                    <a:pt x="586" y="450"/>
                  </a:lnTo>
                  <a:lnTo>
                    <a:pt x="584" y="471"/>
                  </a:lnTo>
                  <a:lnTo>
                    <a:pt x="583" y="493"/>
                  </a:lnTo>
                  <a:lnTo>
                    <a:pt x="579" y="518"/>
                  </a:lnTo>
                  <a:lnTo>
                    <a:pt x="575" y="539"/>
                  </a:lnTo>
                  <a:lnTo>
                    <a:pt x="571" y="560"/>
                  </a:lnTo>
                  <a:lnTo>
                    <a:pt x="566" y="585"/>
                  </a:lnTo>
                  <a:lnTo>
                    <a:pt x="561" y="604"/>
                  </a:lnTo>
                  <a:lnTo>
                    <a:pt x="556" y="628"/>
                  </a:lnTo>
                  <a:lnTo>
                    <a:pt x="550" y="649"/>
                  </a:lnTo>
                  <a:lnTo>
                    <a:pt x="543" y="670"/>
                  </a:lnTo>
                  <a:lnTo>
                    <a:pt x="536" y="692"/>
                  </a:lnTo>
                  <a:lnTo>
                    <a:pt x="527" y="719"/>
                  </a:lnTo>
                  <a:lnTo>
                    <a:pt x="517" y="746"/>
                  </a:lnTo>
                  <a:lnTo>
                    <a:pt x="676" y="811"/>
                  </a:lnTo>
                  <a:lnTo>
                    <a:pt x="277" y="853"/>
                  </a:lnTo>
                  <a:lnTo>
                    <a:pt x="0" y="542"/>
                  </a:lnTo>
                  <a:close/>
                </a:path>
              </a:pathLst>
            </a:custGeom>
            <a:solidFill>
              <a:srgbClr val="41187E">
                <a:alpha val="79999"/>
              </a:srgbClr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3444" y="1350"/>
              <a:ext cx="791" cy="753"/>
            </a:xfrm>
            <a:custGeom>
              <a:avLst/>
              <a:gdLst>
                <a:gd name="T0" fmla="*/ 161 w 791"/>
                <a:gd name="T1" fmla="*/ 0 h 753"/>
                <a:gd name="T2" fmla="*/ 177 w 791"/>
                <a:gd name="T3" fmla="*/ 8 h 753"/>
                <a:gd name="T4" fmla="*/ 190 w 791"/>
                <a:gd name="T5" fmla="*/ 15 h 753"/>
                <a:gd name="T6" fmla="*/ 204 w 791"/>
                <a:gd name="T7" fmla="*/ 22 h 753"/>
                <a:gd name="T8" fmla="*/ 217 w 791"/>
                <a:gd name="T9" fmla="*/ 29 h 753"/>
                <a:gd name="T10" fmla="*/ 231 w 791"/>
                <a:gd name="T11" fmla="*/ 37 h 753"/>
                <a:gd name="T12" fmla="*/ 244 w 791"/>
                <a:gd name="T13" fmla="*/ 46 h 753"/>
                <a:gd name="T14" fmla="*/ 257 w 791"/>
                <a:gd name="T15" fmla="*/ 54 h 753"/>
                <a:gd name="T16" fmla="*/ 270 w 791"/>
                <a:gd name="T17" fmla="*/ 62 h 753"/>
                <a:gd name="T18" fmla="*/ 286 w 791"/>
                <a:gd name="T19" fmla="*/ 73 h 753"/>
                <a:gd name="T20" fmla="*/ 303 w 791"/>
                <a:gd name="T21" fmla="*/ 85 h 753"/>
                <a:gd name="T22" fmla="*/ 316 w 791"/>
                <a:gd name="T23" fmla="*/ 94 h 753"/>
                <a:gd name="T24" fmla="*/ 329 w 791"/>
                <a:gd name="T25" fmla="*/ 105 h 753"/>
                <a:gd name="T26" fmla="*/ 345 w 791"/>
                <a:gd name="T27" fmla="*/ 116 h 753"/>
                <a:gd name="T28" fmla="*/ 361 w 791"/>
                <a:gd name="T29" fmla="*/ 128 h 753"/>
                <a:gd name="T30" fmla="*/ 375 w 791"/>
                <a:gd name="T31" fmla="*/ 140 h 753"/>
                <a:gd name="T32" fmla="*/ 389 w 791"/>
                <a:gd name="T33" fmla="*/ 153 h 753"/>
                <a:gd name="T34" fmla="*/ 402 w 791"/>
                <a:gd name="T35" fmla="*/ 165 h 753"/>
                <a:gd name="T36" fmla="*/ 418 w 791"/>
                <a:gd name="T37" fmla="*/ 180 h 753"/>
                <a:gd name="T38" fmla="*/ 432 w 791"/>
                <a:gd name="T39" fmla="*/ 193 h 753"/>
                <a:gd name="T40" fmla="*/ 444 w 791"/>
                <a:gd name="T41" fmla="*/ 206 h 753"/>
                <a:gd name="T42" fmla="*/ 458 w 791"/>
                <a:gd name="T43" fmla="*/ 221 h 753"/>
                <a:gd name="T44" fmla="*/ 469 w 791"/>
                <a:gd name="T45" fmla="*/ 232 h 753"/>
                <a:gd name="T46" fmla="*/ 481 w 791"/>
                <a:gd name="T47" fmla="*/ 246 h 753"/>
                <a:gd name="T48" fmla="*/ 493 w 791"/>
                <a:gd name="T49" fmla="*/ 260 h 753"/>
                <a:gd name="T50" fmla="*/ 506 w 791"/>
                <a:gd name="T51" fmla="*/ 277 h 753"/>
                <a:gd name="T52" fmla="*/ 517 w 791"/>
                <a:gd name="T53" fmla="*/ 291 h 753"/>
                <a:gd name="T54" fmla="*/ 529 w 791"/>
                <a:gd name="T55" fmla="*/ 307 h 753"/>
                <a:gd name="T56" fmla="*/ 543 w 791"/>
                <a:gd name="T57" fmla="*/ 326 h 753"/>
                <a:gd name="T58" fmla="*/ 555 w 791"/>
                <a:gd name="T59" fmla="*/ 343 h 753"/>
                <a:gd name="T60" fmla="*/ 568 w 791"/>
                <a:gd name="T61" fmla="*/ 362 h 753"/>
                <a:gd name="T62" fmla="*/ 580 w 791"/>
                <a:gd name="T63" fmla="*/ 381 h 753"/>
                <a:gd name="T64" fmla="*/ 591 w 791"/>
                <a:gd name="T65" fmla="*/ 401 h 753"/>
                <a:gd name="T66" fmla="*/ 603 w 791"/>
                <a:gd name="T67" fmla="*/ 422 h 753"/>
                <a:gd name="T68" fmla="*/ 612 w 791"/>
                <a:gd name="T69" fmla="*/ 440 h 753"/>
                <a:gd name="T70" fmla="*/ 621 w 791"/>
                <a:gd name="T71" fmla="*/ 457 h 753"/>
                <a:gd name="T72" fmla="*/ 629 w 791"/>
                <a:gd name="T73" fmla="*/ 477 h 753"/>
                <a:gd name="T74" fmla="*/ 634 w 791"/>
                <a:gd name="T75" fmla="*/ 491 h 753"/>
                <a:gd name="T76" fmla="*/ 791 w 791"/>
                <a:gd name="T77" fmla="*/ 429 h 753"/>
                <a:gd name="T78" fmla="*/ 547 w 791"/>
                <a:gd name="T79" fmla="*/ 753 h 753"/>
                <a:gd name="T80" fmla="*/ 115 w 791"/>
                <a:gd name="T81" fmla="*/ 700 h 753"/>
                <a:gd name="T82" fmla="*/ 286 w 791"/>
                <a:gd name="T83" fmla="*/ 631 h 753"/>
                <a:gd name="T84" fmla="*/ 275 w 791"/>
                <a:gd name="T85" fmla="*/ 608 h 753"/>
                <a:gd name="T86" fmla="*/ 264 w 791"/>
                <a:gd name="T87" fmla="*/ 586 h 753"/>
                <a:gd name="T88" fmla="*/ 249 w 791"/>
                <a:gd name="T89" fmla="*/ 562 h 753"/>
                <a:gd name="T90" fmla="*/ 232 w 791"/>
                <a:gd name="T91" fmla="*/ 537 h 753"/>
                <a:gd name="T92" fmla="*/ 217 w 791"/>
                <a:gd name="T93" fmla="*/ 516 h 753"/>
                <a:gd name="T94" fmla="*/ 201 w 791"/>
                <a:gd name="T95" fmla="*/ 496 h 753"/>
                <a:gd name="T96" fmla="*/ 184 w 791"/>
                <a:gd name="T97" fmla="*/ 476 h 753"/>
                <a:gd name="T98" fmla="*/ 167 w 791"/>
                <a:gd name="T99" fmla="*/ 459 h 753"/>
                <a:gd name="T100" fmla="*/ 150 w 791"/>
                <a:gd name="T101" fmla="*/ 443 h 753"/>
                <a:gd name="T102" fmla="*/ 130 w 791"/>
                <a:gd name="T103" fmla="*/ 425 h 753"/>
                <a:gd name="T104" fmla="*/ 111 w 791"/>
                <a:gd name="T105" fmla="*/ 410 h 753"/>
                <a:gd name="T106" fmla="*/ 93 w 791"/>
                <a:gd name="T107" fmla="*/ 395 h 753"/>
                <a:gd name="T108" fmla="*/ 75 w 791"/>
                <a:gd name="T109" fmla="*/ 382 h 753"/>
                <a:gd name="T110" fmla="*/ 53 w 791"/>
                <a:gd name="T111" fmla="*/ 368 h 753"/>
                <a:gd name="T112" fmla="*/ 31 w 791"/>
                <a:gd name="T113" fmla="*/ 355 h 753"/>
                <a:gd name="T114" fmla="*/ 16 w 791"/>
                <a:gd name="T115" fmla="*/ 348 h 753"/>
                <a:gd name="T116" fmla="*/ 0 w 791"/>
                <a:gd name="T117" fmla="*/ 339 h 753"/>
                <a:gd name="T118" fmla="*/ 161 w 791"/>
                <a:gd name="T119" fmla="*/ 0 h 75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91"/>
                <a:gd name="T181" fmla="*/ 0 h 753"/>
                <a:gd name="T182" fmla="*/ 791 w 791"/>
                <a:gd name="T183" fmla="*/ 753 h 75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91" h="753">
                  <a:moveTo>
                    <a:pt x="161" y="0"/>
                  </a:moveTo>
                  <a:lnTo>
                    <a:pt x="177" y="8"/>
                  </a:lnTo>
                  <a:lnTo>
                    <a:pt x="190" y="15"/>
                  </a:lnTo>
                  <a:lnTo>
                    <a:pt x="204" y="22"/>
                  </a:lnTo>
                  <a:lnTo>
                    <a:pt x="217" y="29"/>
                  </a:lnTo>
                  <a:lnTo>
                    <a:pt x="231" y="37"/>
                  </a:lnTo>
                  <a:lnTo>
                    <a:pt x="244" y="46"/>
                  </a:lnTo>
                  <a:lnTo>
                    <a:pt x="257" y="54"/>
                  </a:lnTo>
                  <a:lnTo>
                    <a:pt x="270" y="62"/>
                  </a:lnTo>
                  <a:lnTo>
                    <a:pt x="286" y="73"/>
                  </a:lnTo>
                  <a:lnTo>
                    <a:pt x="303" y="85"/>
                  </a:lnTo>
                  <a:lnTo>
                    <a:pt x="316" y="94"/>
                  </a:lnTo>
                  <a:lnTo>
                    <a:pt x="329" y="105"/>
                  </a:lnTo>
                  <a:lnTo>
                    <a:pt x="345" y="116"/>
                  </a:lnTo>
                  <a:lnTo>
                    <a:pt x="361" y="128"/>
                  </a:lnTo>
                  <a:lnTo>
                    <a:pt x="375" y="140"/>
                  </a:lnTo>
                  <a:lnTo>
                    <a:pt x="389" y="153"/>
                  </a:lnTo>
                  <a:lnTo>
                    <a:pt x="402" y="165"/>
                  </a:lnTo>
                  <a:lnTo>
                    <a:pt x="418" y="180"/>
                  </a:lnTo>
                  <a:lnTo>
                    <a:pt x="432" y="193"/>
                  </a:lnTo>
                  <a:lnTo>
                    <a:pt x="444" y="206"/>
                  </a:lnTo>
                  <a:lnTo>
                    <a:pt x="458" y="221"/>
                  </a:lnTo>
                  <a:lnTo>
                    <a:pt x="469" y="232"/>
                  </a:lnTo>
                  <a:lnTo>
                    <a:pt x="481" y="246"/>
                  </a:lnTo>
                  <a:lnTo>
                    <a:pt x="493" y="260"/>
                  </a:lnTo>
                  <a:lnTo>
                    <a:pt x="506" y="277"/>
                  </a:lnTo>
                  <a:lnTo>
                    <a:pt x="517" y="291"/>
                  </a:lnTo>
                  <a:lnTo>
                    <a:pt x="529" y="307"/>
                  </a:lnTo>
                  <a:lnTo>
                    <a:pt x="543" y="326"/>
                  </a:lnTo>
                  <a:lnTo>
                    <a:pt x="555" y="343"/>
                  </a:lnTo>
                  <a:lnTo>
                    <a:pt x="568" y="362"/>
                  </a:lnTo>
                  <a:lnTo>
                    <a:pt x="580" y="381"/>
                  </a:lnTo>
                  <a:lnTo>
                    <a:pt x="591" y="401"/>
                  </a:lnTo>
                  <a:lnTo>
                    <a:pt x="603" y="422"/>
                  </a:lnTo>
                  <a:lnTo>
                    <a:pt x="612" y="440"/>
                  </a:lnTo>
                  <a:lnTo>
                    <a:pt x="621" y="457"/>
                  </a:lnTo>
                  <a:lnTo>
                    <a:pt x="629" y="477"/>
                  </a:lnTo>
                  <a:lnTo>
                    <a:pt x="634" y="491"/>
                  </a:lnTo>
                  <a:lnTo>
                    <a:pt x="791" y="429"/>
                  </a:lnTo>
                  <a:lnTo>
                    <a:pt x="547" y="753"/>
                  </a:lnTo>
                  <a:lnTo>
                    <a:pt x="115" y="700"/>
                  </a:lnTo>
                  <a:lnTo>
                    <a:pt x="286" y="631"/>
                  </a:lnTo>
                  <a:lnTo>
                    <a:pt x="275" y="608"/>
                  </a:lnTo>
                  <a:lnTo>
                    <a:pt x="264" y="586"/>
                  </a:lnTo>
                  <a:lnTo>
                    <a:pt x="249" y="562"/>
                  </a:lnTo>
                  <a:lnTo>
                    <a:pt x="232" y="537"/>
                  </a:lnTo>
                  <a:lnTo>
                    <a:pt x="217" y="516"/>
                  </a:lnTo>
                  <a:lnTo>
                    <a:pt x="201" y="496"/>
                  </a:lnTo>
                  <a:lnTo>
                    <a:pt x="184" y="476"/>
                  </a:lnTo>
                  <a:lnTo>
                    <a:pt x="167" y="459"/>
                  </a:lnTo>
                  <a:lnTo>
                    <a:pt x="150" y="443"/>
                  </a:lnTo>
                  <a:lnTo>
                    <a:pt x="130" y="425"/>
                  </a:lnTo>
                  <a:lnTo>
                    <a:pt x="111" y="410"/>
                  </a:lnTo>
                  <a:lnTo>
                    <a:pt x="93" y="395"/>
                  </a:lnTo>
                  <a:lnTo>
                    <a:pt x="75" y="382"/>
                  </a:lnTo>
                  <a:lnTo>
                    <a:pt x="53" y="368"/>
                  </a:lnTo>
                  <a:lnTo>
                    <a:pt x="31" y="355"/>
                  </a:lnTo>
                  <a:lnTo>
                    <a:pt x="16" y="348"/>
                  </a:lnTo>
                  <a:lnTo>
                    <a:pt x="0" y="339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rgbClr val="41187E">
                <a:alpha val="89803"/>
              </a:srgbClr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 rot="2554744">
              <a:off x="2867" y="1045"/>
              <a:ext cx="786" cy="786"/>
            </a:xfrm>
            <a:custGeom>
              <a:avLst/>
              <a:gdLst>
                <a:gd name="T0" fmla="*/ 0 w 777"/>
                <a:gd name="T1" fmla="*/ 727 h 775"/>
                <a:gd name="T2" fmla="*/ 8 w 777"/>
                <a:gd name="T3" fmla="*/ 708 h 775"/>
                <a:gd name="T4" fmla="*/ 15 w 777"/>
                <a:gd name="T5" fmla="*/ 693 h 775"/>
                <a:gd name="T6" fmla="*/ 22 w 777"/>
                <a:gd name="T7" fmla="*/ 675 h 775"/>
                <a:gd name="T8" fmla="*/ 29 w 777"/>
                <a:gd name="T9" fmla="*/ 660 h 775"/>
                <a:gd name="T10" fmla="*/ 37 w 777"/>
                <a:gd name="T11" fmla="*/ 645 h 775"/>
                <a:gd name="T12" fmla="*/ 58 w 777"/>
                <a:gd name="T13" fmla="*/ 629 h 775"/>
                <a:gd name="T14" fmla="*/ 66 w 777"/>
                <a:gd name="T15" fmla="*/ 612 h 775"/>
                <a:gd name="T16" fmla="*/ 74 w 777"/>
                <a:gd name="T17" fmla="*/ 595 h 775"/>
                <a:gd name="T18" fmla="*/ 85 w 777"/>
                <a:gd name="T19" fmla="*/ 577 h 775"/>
                <a:gd name="T20" fmla="*/ 97 w 777"/>
                <a:gd name="T21" fmla="*/ 558 h 775"/>
                <a:gd name="T22" fmla="*/ 106 w 777"/>
                <a:gd name="T23" fmla="*/ 543 h 775"/>
                <a:gd name="T24" fmla="*/ 117 w 777"/>
                <a:gd name="T25" fmla="*/ 526 h 775"/>
                <a:gd name="T26" fmla="*/ 128 w 777"/>
                <a:gd name="T27" fmla="*/ 509 h 775"/>
                <a:gd name="T28" fmla="*/ 150 w 777"/>
                <a:gd name="T29" fmla="*/ 490 h 775"/>
                <a:gd name="T30" fmla="*/ 164 w 777"/>
                <a:gd name="T31" fmla="*/ 474 h 775"/>
                <a:gd name="T32" fmla="*/ 177 w 777"/>
                <a:gd name="T33" fmla="*/ 456 h 775"/>
                <a:gd name="T34" fmla="*/ 189 w 777"/>
                <a:gd name="T35" fmla="*/ 442 h 775"/>
                <a:gd name="T36" fmla="*/ 204 w 777"/>
                <a:gd name="T37" fmla="*/ 421 h 775"/>
                <a:gd name="T38" fmla="*/ 217 w 777"/>
                <a:gd name="T39" fmla="*/ 404 h 775"/>
                <a:gd name="T40" fmla="*/ 237 w 777"/>
                <a:gd name="T41" fmla="*/ 390 h 775"/>
                <a:gd name="T42" fmla="*/ 257 w 777"/>
                <a:gd name="T43" fmla="*/ 375 h 775"/>
                <a:gd name="T44" fmla="*/ 268 w 777"/>
                <a:gd name="T45" fmla="*/ 363 h 775"/>
                <a:gd name="T46" fmla="*/ 282 w 777"/>
                <a:gd name="T47" fmla="*/ 348 h 775"/>
                <a:gd name="T48" fmla="*/ 296 w 777"/>
                <a:gd name="T49" fmla="*/ 333 h 775"/>
                <a:gd name="T50" fmla="*/ 316 w 777"/>
                <a:gd name="T51" fmla="*/ 317 h 775"/>
                <a:gd name="T52" fmla="*/ 335 w 777"/>
                <a:gd name="T53" fmla="*/ 306 h 775"/>
                <a:gd name="T54" fmla="*/ 355 w 777"/>
                <a:gd name="T55" fmla="*/ 292 h 775"/>
                <a:gd name="T56" fmla="*/ 374 w 777"/>
                <a:gd name="T57" fmla="*/ 275 h 775"/>
                <a:gd name="T58" fmla="*/ 391 w 777"/>
                <a:gd name="T59" fmla="*/ 257 h 775"/>
                <a:gd name="T60" fmla="*/ 415 w 777"/>
                <a:gd name="T61" fmla="*/ 242 h 775"/>
                <a:gd name="T62" fmla="*/ 439 w 777"/>
                <a:gd name="T63" fmla="*/ 230 h 775"/>
                <a:gd name="T64" fmla="*/ 461 w 777"/>
                <a:gd name="T65" fmla="*/ 219 h 775"/>
                <a:gd name="T66" fmla="*/ 483 w 777"/>
                <a:gd name="T67" fmla="*/ 204 h 775"/>
                <a:gd name="T68" fmla="*/ 505 w 777"/>
                <a:gd name="T69" fmla="*/ 192 h 775"/>
                <a:gd name="T70" fmla="*/ 525 w 777"/>
                <a:gd name="T71" fmla="*/ 177 h 775"/>
                <a:gd name="T72" fmla="*/ 549 w 777"/>
                <a:gd name="T73" fmla="*/ 169 h 775"/>
                <a:gd name="T74" fmla="*/ 563 w 777"/>
                <a:gd name="T75" fmla="*/ 163 h 775"/>
                <a:gd name="T76" fmla="*/ 494 w 777"/>
                <a:gd name="T77" fmla="*/ 0 h 775"/>
                <a:gd name="T78" fmla="*/ 892 w 777"/>
                <a:gd name="T79" fmla="*/ 234 h 775"/>
                <a:gd name="T80" fmla="*/ 789 w 777"/>
                <a:gd name="T81" fmla="*/ 722 h 775"/>
                <a:gd name="T82" fmla="*/ 724 w 777"/>
                <a:gd name="T83" fmla="*/ 577 h 775"/>
                <a:gd name="T84" fmla="*/ 698 w 777"/>
                <a:gd name="T85" fmla="*/ 589 h 775"/>
                <a:gd name="T86" fmla="*/ 673 w 777"/>
                <a:gd name="T87" fmla="*/ 603 h 775"/>
                <a:gd name="T88" fmla="*/ 646 w 777"/>
                <a:gd name="T89" fmla="*/ 622 h 775"/>
                <a:gd name="T90" fmla="*/ 615 w 777"/>
                <a:gd name="T91" fmla="*/ 642 h 775"/>
                <a:gd name="T92" fmla="*/ 592 w 777"/>
                <a:gd name="T93" fmla="*/ 659 h 775"/>
                <a:gd name="T94" fmla="*/ 569 w 777"/>
                <a:gd name="T95" fmla="*/ 678 h 775"/>
                <a:gd name="T96" fmla="*/ 548 w 777"/>
                <a:gd name="T97" fmla="*/ 698 h 775"/>
                <a:gd name="T98" fmla="*/ 527 w 777"/>
                <a:gd name="T99" fmla="*/ 720 h 775"/>
                <a:gd name="T100" fmla="*/ 508 w 777"/>
                <a:gd name="T101" fmla="*/ 740 h 775"/>
                <a:gd name="T102" fmla="*/ 487 w 777"/>
                <a:gd name="T103" fmla="*/ 763 h 775"/>
                <a:gd name="T104" fmla="*/ 470 w 777"/>
                <a:gd name="T105" fmla="*/ 786 h 775"/>
                <a:gd name="T106" fmla="*/ 455 w 777"/>
                <a:gd name="T107" fmla="*/ 808 h 775"/>
                <a:gd name="T108" fmla="*/ 440 w 777"/>
                <a:gd name="T109" fmla="*/ 827 h 775"/>
                <a:gd name="T110" fmla="*/ 422 w 777"/>
                <a:gd name="T111" fmla="*/ 855 h 775"/>
                <a:gd name="T112" fmla="*/ 406 w 777"/>
                <a:gd name="T113" fmla="*/ 880 h 775"/>
                <a:gd name="T114" fmla="*/ 397 w 777"/>
                <a:gd name="T115" fmla="*/ 899 h 775"/>
                <a:gd name="T116" fmla="*/ 387 w 777"/>
                <a:gd name="T117" fmla="*/ 917 h 775"/>
                <a:gd name="T118" fmla="*/ 0 w 777"/>
                <a:gd name="T119" fmla="*/ 727 h 775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77"/>
                <a:gd name="T181" fmla="*/ 0 h 775"/>
                <a:gd name="T182" fmla="*/ 777 w 777"/>
                <a:gd name="T183" fmla="*/ 775 h 775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77" h="775">
                  <a:moveTo>
                    <a:pt x="0" y="614"/>
                  </a:moveTo>
                  <a:lnTo>
                    <a:pt x="8" y="598"/>
                  </a:lnTo>
                  <a:lnTo>
                    <a:pt x="15" y="585"/>
                  </a:lnTo>
                  <a:lnTo>
                    <a:pt x="22" y="571"/>
                  </a:lnTo>
                  <a:lnTo>
                    <a:pt x="29" y="558"/>
                  </a:lnTo>
                  <a:lnTo>
                    <a:pt x="37" y="544"/>
                  </a:lnTo>
                  <a:lnTo>
                    <a:pt x="46" y="530"/>
                  </a:lnTo>
                  <a:lnTo>
                    <a:pt x="54" y="517"/>
                  </a:lnTo>
                  <a:lnTo>
                    <a:pt x="62" y="503"/>
                  </a:lnTo>
                  <a:lnTo>
                    <a:pt x="73" y="487"/>
                  </a:lnTo>
                  <a:lnTo>
                    <a:pt x="85" y="471"/>
                  </a:lnTo>
                  <a:lnTo>
                    <a:pt x="94" y="458"/>
                  </a:lnTo>
                  <a:lnTo>
                    <a:pt x="105" y="445"/>
                  </a:lnTo>
                  <a:lnTo>
                    <a:pt x="116" y="430"/>
                  </a:lnTo>
                  <a:lnTo>
                    <a:pt x="128" y="414"/>
                  </a:lnTo>
                  <a:lnTo>
                    <a:pt x="140" y="400"/>
                  </a:lnTo>
                  <a:lnTo>
                    <a:pt x="153" y="385"/>
                  </a:lnTo>
                  <a:lnTo>
                    <a:pt x="165" y="373"/>
                  </a:lnTo>
                  <a:lnTo>
                    <a:pt x="180" y="356"/>
                  </a:lnTo>
                  <a:lnTo>
                    <a:pt x="193" y="342"/>
                  </a:lnTo>
                  <a:lnTo>
                    <a:pt x="206" y="330"/>
                  </a:lnTo>
                  <a:lnTo>
                    <a:pt x="221" y="316"/>
                  </a:lnTo>
                  <a:lnTo>
                    <a:pt x="232" y="306"/>
                  </a:lnTo>
                  <a:lnTo>
                    <a:pt x="246" y="294"/>
                  </a:lnTo>
                  <a:lnTo>
                    <a:pt x="260" y="282"/>
                  </a:lnTo>
                  <a:lnTo>
                    <a:pt x="277" y="269"/>
                  </a:lnTo>
                  <a:lnTo>
                    <a:pt x="291" y="258"/>
                  </a:lnTo>
                  <a:lnTo>
                    <a:pt x="307" y="245"/>
                  </a:lnTo>
                  <a:lnTo>
                    <a:pt x="326" y="232"/>
                  </a:lnTo>
                  <a:lnTo>
                    <a:pt x="343" y="219"/>
                  </a:lnTo>
                  <a:lnTo>
                    <a:pt x="362" y="206"/>
                  </a:lnTo>
                  <a:lnTo>
                    <a:pt x="381" y="194"/>
                  </a:lnTo>
                  <a:lnTo>
                    <a:pt x="401" y="183"/>
                  </a:lnTo>
                  <a:lnTo>
                    <a:pt x="422" y="171"/>
                  </a:lnTo>
                  <a:lnTo>
                    <a:pt x="440" y="163"/>
                  </a:lnTo>
                  <a:lnTo>
                    <a:pt x="457" y="153"/>
                  </a:lnTo>
                  <a:lnTo>
                    <a:pt x="477" y="145"/>
                  </a:lnTo>
                  <a:lnTo>
                    <a:pt x="491" y="139"/>
                  </a:lnTo>
                  <a:lnTo>
                    <a:pt x="431" y="0"/>
                  </a:lnTo>
                  <a:lnTo>
                    <a:pt x="777" y="198"/>
                  </a:lnTo>
                  <a:lnTo>
                    <a:pt x="687" y="609"/>
                  </a:lnTo>
                  <a:lnTo>
                    <a:pt x="631" y="487"/>
                  </a:lnTo>
                  <a:lnTo>
                    <a:pt x="608" y="498"/>
                  </a:lnTo>
                  <a:lnTo>
                    <a:pt x="586" y="510"/>
                  </a:lnTo>
                  <a:lnTo>
                    <a:pt x="562" y="525"/>
                  </a:lnTo>
                  <a:lnTo>
                    <a:pt x="536" y="542"/>
                  </a:lnTo>
                  <a:lnTo>
                    <a:pt x="516" y="557"/>
                  </a:lnTo>
                  <a:lnTo>
                    <a:pt x="496" y="574"/>
                  </a:lnTo>
                  <a:lnTo>
                    <a:pt x="476" y="590"/>
                  </a:lnTo>
                  <a:lnTo>
                    <a:pt x="459" y="607"/>
                  </a:lnTo>
                  <a:lnTo>
                    <a:pt x="443" y="625"/>
                  </a:lnTo>
                  <a:lnTo>
                    <a:pt x="425" y="644"/>
                  </a:lnTo>
                  <a:lnTo>
                    <a:pt x="410" y="663"/>
                  </a:lnTo>
                  <a:lnTo>
                    <a:pt x="395" y="682"/>
                  </a:lnTo>
                  <a:lnTo>
                    <a:pt x="382" y="699"/>
                  </a:lnTo>
                  <a:lnTo>
                    <a:pt x="368" y="722"/>
                  </a:lnTo>
                  <a:lnTo>
                    <a:pt x="355" y="743"/>
                  </a:lnTo>
                  <a:lnTo>
                    <a:pt x="348" y="759"/>
                  </a:lnTo>
                  <a:lnTo>
                    <a:pt x="339" y="775"/>
                  </a:lnTo>
                  <a:lnTo>
                    <a:pt x="0" y="614"/>
                  </a:lnTo>
                  <a:close/>
                </a:path>
              </a:pathLst>
            </a:custGeom>
            <a:solidFill>
              <a:srgbClr val="41187E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2290" y="1204"/>
              <a:ext cx="777" cy="775"/>
            </a:xfrm>
            <a:custGeom>
              <a:avLst/>
              <a:gdLst>
                <a:gd name="T0" fmla="*/ 0 w 777"/>
                <a:gd name="T1" fmla="*/ 614 h 775"/>
                <a:gd name="T2" fmla="*/ 8 w 777"/>
                <a:gd name="T3" fmla="*/ 598 h 775"/>
                <a:gd name="T4" fmla="*/ 15 w 777"/>
                <a:gd name="T5" fmla="*/ 585 h 775"/>
                <a:gd name="T6" fmla="*/ 22 w 777"/>
                <a:gd name="T7" fmla="*/ 571 h 775"/>
                <a:gd name="T8" fmla="*/ 29 w 777"/>
                <a:gd name="T9" fmla="*/ 558 h 775"/>
                <a:gd name="T10" fmla="*/ 37 w 777"/>
                <a:gd name="T11" fmla="*/ 544 h 775"/>
                <a:gd name="T12" fmla="*/ 46 w 777"/>
                <a:gd name="T13" fmla="*/ 530 h 775"/>
                <a:gd name="T14" fmla="*/ 54 w 777"/>
                <a:gd name="T15" fmla="*/ 517 h 775"/>
                <a:gd name="T16" fmla="*/ 62 w 777"/>
                <a:gd name="T17" fmla="*/ 503 h 775"/>
                <a:gd name="T18" fmla="*/ 73 w 777"/>
                <a:gd name="T19" fmla="*/ 487 h 775"/>
                <a:gd name="T20" fmla="*/ 85 w 777"/>
                <a:gd name="T21" fmla="*/ 471 h 775"/>
                <a:gd name="T22" fmla="*/ 94 w 777"/>
                <a:gd name="T23" fmla="*/ 458 h 775"/>
                <a:gd name="T24" fmla="*/ 105 w 777"/>
                <a:gd name="T25" fmla="*/ 445 h 775"/>
                <a:gd name="T26" fmla="*/ 116 w 777"/>
                <a:gd name="T27" fmla="*/ 430 h 775"/>
                <a:gd name="T28" fmla="*/ 128 w 777"/>
                <a:gd name="T29" fmla="*/ 414 h 775"/>
                <a:gd name="T30" fmla="*/ 140 w 777"/>
                <a:gd name="T31" fmla="*/ 400 h 775"/>
                <a:gd name="T32" fmla="*/ 153 w 777"/>
                <a:gd name="T33" fmla="*/ 385 h 775"/>
                <a:gd name="T34" fmla="*/ 165 w 777"/>
                <a:gd name="T35" fmla="*/ 373 h 775"/>
                <a:gd name="T36" fmla="*/ 180 w 777"/>
                <a:gd name="T37" fmla="*/ 356 h 775"/>
                <a:gd name="T38" fmla="*/ 193 w 777"/>
                <a:gd name="T39" fmla="*/ 342 h 775"/>
                <a:gd name="T40" fmla="*/ 206 w 777"/>
                <a:gd name="T41" fmla="*/ 330 h 775"/>
                <a:gd name="T42" fmla="*/ 221 w 777"/>
                <a:gd name="T43" fmla="*/ 316 h 775"/>
                <a:gd name="T44" fmla="*/ 232 w 777"/>
                <a:gd name="T45" fmla="*/ 306 h 775"/>
                <a:gd name="T46" fmla="*/ 246 w 777"/>
                <a:gd name="T47" fmla="*/ 294 h 775"/>
                <a:gd name="T48" fmla="*/ 260 w 777"/>
                <a:gd name="T49" fmla="*/ 282 h 775"/>
                <a:gd name="T50" fmla="*/ 277 w 777"/>
                <a:gd name="T51" fmla="*/ 269 h 775"/>
                <a:gd name="T52" fmla="*/ 291 w 777"/>
                <a:gd name="T53" fmla="*/ 258 h 775"/>
                <a:gd name="T54" fmla="*/ 307 w 777"/>
                <a:gd name="T55" fmla="*/ 245 h 775"/>
                <a:gd name="T56" fmla="*/ 326 w 777"/>
                <a:gd name="T57" fmla="*/ 232 h 775"/>
                <a:gd name="T58" fmla="*/ 343 w 777"/>
                <a:gd name="T59" fmla="*/ 219 h 775"/>
                <a:gd name="T60" fmla="*/ 362 w 777"/>
                <a:gd name="T61" fmla="*/ 206 h 775"/>
                <a:gd name="T62" fmla="*/ 381 w 777"/>
                <a:gd name="T63" fmla="*/ 194 h 775"/>
                <a:gd name="T64" fmla="*/ 401 w 777"/>
                <a:gd name="T65" fmla="*/ 183 h 775"/>
                <a:gd name="T66" fmla="*/ 422 w 777"/>
                <a:gd name="T67" fmla="*/ 171 h 775"/>
                <a:gd name="T68" fmla="*/ 440 w 777"/>
                <a:gd name="T69" fmla="*/ 163 h 775"/>
                <a:gd name="T70" fmla="*/ 457 w 777"/>
                <a:gd name="T71" fmla="*/ 153 h 775"/>
                <a:gd name="T72" fmla="*/ 477 w 777"/>
                <a:gd name="T73" fmla="*/ 145 h 775"/>
                <a:gd name="T74" fmla="*/ 491 w 777"/>
                <a:gd name="T75" fmla="*/ 139 h 775"/>
                <a:gd name="T76" fmla="*/ 431 w 777"/>
                <a:gd name="T77" fmla="*/ 0 h 775"/>
                <a:gd name="T78" fmla="*/ 777 w 777"/>
                <a:gd name="T79" fmla="*/ 198 h 775"/>
                <a:gd name="T80" fmla="*/ 687 w 777"/>
                <a:gd name="T81" fmla="*/ 609 h 775"/>
                <a:gd name="T82" fmla="*/ 631 w 777"/>
                <a:gd name="T83" fmla="*/ 487 h 775"/>
                <a:gd name="T84" fmla="*/ 608 w 777"/>
                <a:gd name="T85" fmla="*/ 498 h 775"/>
                <a:gd name="T86" fmla="*/ 586 w 777"/>
                <a:gd name="T87" fmla="*/ 510 h 775"/>
                <a:gd name="T88" fmla="*/ 562 w 777"/>
                <a:gd name="T89" fmla="*/ 525 h 775"/>
                <a:gd name="T90" fmla="*/ 536 w 777"/>
                <a:gd name="T91" fmla="*/ 542 h 775"/>
                <a:gd name="T92" fmla="*/ 516 w 777"/>
                <a:gd name="T93" fmla="*/ 557 h 775"/>
                <a:gd name="T94" fmla="*/ 496 w 777"/>
                <a:gd name="T95" fmla="*/ 574 h 775"/>
                <a:gd name="T96" fmla="*/ 476 w 777"/>
                <a:gd name="T97" fmla="*/ 590 h 775"/>
                <a:gd name="T98" fmla="*/ 459 w 777"/>
                <a:gd name="T99" fmla="*/ 607 h 775"/>
                <a:gd name="T100" fmla="*/ 443 w 777"/>
                <a:gd name="T101" fmla="*/ 625 h 775"/>
                <a:gd name="T102" fmla="*/ 425 w 777"/>
                <a:gd name="T103" fmla="*/ 644 h 775"/>
                <a:gd name="T104" fmla="*/ 410 w 777"/>
                <a:gd name="T105" fmla="*/ 663 h 775"/>
                <a:gd name="T106" fmla="*/ 395 w 777"/>
                <a:gd name="T107" fmla="*/ 682 h 775"/>
                <a:gd name="T108" fmla="*/ 382 w 777"/>
                <a:gd name="T109" fmla="*/ 699 h 775"/>
                <a:gd name="T110" fmla="*/ 368 w 777"/>
                <a:gd name="T111" fmla="*/ 722 h 775"/>
                <a:gd name="T112" fmla="*/ 355 w 777"/>
                <a:gd name="T113" fmla="*/ 743 h 775"/>
                <a:gd name="T114" fmla="*/ 348 w 777"/>
                <a:gd name="T115" fmla="*/ 759 h 775"/>
                <a:gd name="T116" fmla="*/ 339 w 777"/>
                <a:gd name="T117" fmla="*/ 775 h 775"/>
                <a:gd name="T118" fmla="*/ 0 w 777"/>
                <a:gd name="T119" fmla="*/ 614 h 775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77"/>
                <a:gd name="T181" fmla="*/ 0 h 775"/>
                <a:gd name="T182" fmla="*/ 777 w 777"/>
                <a:gd name="T183" fmla="*/ 775 h 775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77" h="775">
                  <a:moveTo>
                    <a:pt x="0" y="614"/>
                  </a:moveTo>
                  <a:lnTo>
                    <a:pt x="8" y="598"/>
                  </a:lnTo>
                  <a:lnTo>
                    <a:pt x="15" y="585"/>
                  </a:lnTo>
                  <a:lnTo>
                    <a:pt x="22" y="571"/>
                  </a:lnTo>
                  <a:lnTo>
                    <a:pt x="29" y="558"/>
                  </a:lnTo>
                  <a:lnTo>
                    <a:pt x="37" y="544"/>
                  </a:lnTo>
                  <a:lnTo>
                    <a:pt x="46" y="530"/>
                  </a:lnTo>
                  <a:lnTo>
                    <a:pt x="54" y="517"/>
                  </a:lnTo>
                  <a:lnTo>
                    <a:pt x="62" y="503"/>
                  </a:lnTo>
                  <a:lnTo>
                    <a:pt x="73" y="487"/>
                  </a:lnTo>
                  <a:lnTo>
                    <a:pt x="85" y="471"/>
                  </a:lnTo>
                  <a:lnTo>
                    <a:pt x="94" y="458"/>
                  </a:lnTo>
                  <a:lnTo>
                    <a:pt x="105" y="445"/>
                  </a:lnTo>
                  <a:lnTo>
                    <a:pt x="116" y="430"/>
                  </a:lnTo>
                  <a:lnTo>
                    <a:pt x="128" y="414"/>
                  </a:lnTo>
                  <a:lnTo>
                    <a:pt x="140" y="400"/>
                  </a:lnTo>
                  <a:lnTo>
                    <a:pt x="153" y="385"/>
                  </a:lnTo>
                  <a:lnTo>
                    <a:pt x="165" y="373"/>
                  </a:lnTo>
                  <a:lnTo>
                    <a:pt x="180" y="356"/>
                  </a:lnTo>
                  <a:lnTo>
                    <a:pt x="193" y="342"/>
                  </a:lnTo>
                  <a:lnTo>
                    <a:pt x="206" y="330"/>
                  </a:lnTo>
                  <a:lnTo>
                    <a:pt x="221" y="316"/>
                  </a:lnTo>
                  <a:lnTo>
                    <a:pt x="232" y="306"/>
                  </a:lnTo>
                  <a:lnTo>
                    <a:pt x="246" y="294"/>
                  </a:lnTo>
                  <a:lnTo>
                    <a:pt x="260" y="282"/>
                  </a:lnTo>
                  <a:lnTo>
                    <a:pt x="277" y="269"/>
                  </a:lnTo>
                  <a:lnTo>
                    <a:pt x="291" y="258"/>
                  </a:lnTo>
                  <a:lnTo>
                    <a:pt x="307" y="245"/>
                  </a:lnTo>
                  <a:lnTo>
                    <a:pt x="326" y="232"/>
                  </a:lnTo>
                  <a:lnTo>
                    <a:pt x="343" y="219"/>
                  </a:lnTo>
                  <a:lnTo>
                    <a:pt x="362" y="206"/>
                  </a:lnTo>
                  <a:lnTo>
                    <a:pt x="381" y="194"/>
                  </a:lnTo>
                  <a:lnTo>
                    <a:pt x="401" y="183"/>
                  </a:lnTo>
                  <a:lnTo>
                    <a:pt x="422" y="171"/>
                  </a:lnTo>
                  <a:lnTo>
                    <a:pt x="440" y="163"/>
                  </a:lnTo>
                  <a:lnTo>
                    <a:pt x="457" y="153"/>
                  </a:lnTo>
                  <a:lnTo>
                    <a:pt x="477" y="145"/>
                  </a:lnTo>
                  <a:lnTo>
                    <a:pt x="491" y="139"/>
                  </a:lnTo>
                  <a:lnTo>
                    <a:pt x="431" y="0"/>
                  </a:lnTo>
                  <a:lnTo>
                    <a:pt x="777" y="198"/>
                  </a:lnTo>
                  <a:lnTo>
                    <a:pt x="687" y="609"/>
                  </a:lnTo>
                  <a:lnTo>
                    <a:pt x="631" y="487"/>
                  </a:lnTo>
                  <a:lnTo>
                    <a:pt x="608" y="498"/>
                  </a:lnTo>
                  <a:lnTo>
                    <a:pt x="586" y="510"/>
                  </a:lnTo>
                  <a:lnTo>
                    <a:pt x="562" y="525"/>
                  </a:lnTo>
                  <a:lnTo>
                    <a:pt x="536" y="542"/>
                  </a:lnTo>
                  <a:lnTo>
                    <a:pt x="516" y="557"/>
                  </a:lnTo>
                  <a:lnTo>
                    <a:pt x="496" y="574"/>
                  </a:lnTo>
                  <a:lnTo>
                    <a:pt x="476" y="590"/>
                  </a:lnTo>
                  <a:lnTo>
                    <a:pt x="459" y="607"/>
                  </a:lnTo>
                  <a:lnTo>
                    <a:pt x="443" y="625"/>
                  </a:lnTo>
                  <a:lnTo>
                    <a:pt x="425" y="644"/>
                  </a:lnTo>
                  <a:lnTo>
                    <a:pt x="410" y="663"/>
                  </a:lnTo>
                  <a:lnTo>
                    <a:pt x="395" y="682"/>
                  </a:lnTo>
                  <a:lnTo>
                    <a:pt x="382" y="699"/>
                  </a:lnTo>
                  <a:lnTo>
                    <a:pt x="368" y="722"/>
                  </a:lnTo>
                  <a:lnTo>
                    <a:pt x="355" y="743"/>
                  </a:lnTo>
                  <a:lnTo>
                    <a:pt x="348" y="759"/>
                  </a:lnTo>
                  <a:lnTo>
                    <a:pt x="339" y="775"/>
                  </a:lnTo>
                  <a:lnTo>
                    <a:pt x="0" y="614"/>
                  </a:lnTo>
                  <a:close/>
                </a:path>
              </a:pathLst>
            </a:custGeom>
            <a:solidFill>
              <a:srgbClr val="41187E">
                <a:alpha val="30196"/>
              </a:srgbClr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3347864" y="1141884"/>
            <a:ext cx="5545138" cy="495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680" tIns="46840" rIns="93680" bIns="46840">
            <a:spAutoFit/>
          </a:bodyPr>
          <a:lstStyle/>
          <a:p>
            <a:pPr defTabSz="981075">
              <a:lnSpc>
                <a:spcPct val="75000"/>
              </a:lnSpc>
              <a:spcAft>
                <a:spcPct val="75000"/>
              </a:spcAft>
            </a:pPr>
            <a:endParaRPr lang="en-GB" sz="1500" b="1" i="0" dirty="0">
              <a:solidFill>
                <a:srgbClr val="008196"/>
              </a:solidFill>
              <a:latin typeface="Tahoma" charset="0"/>
            </a:endParaRP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b="1" i="0" dirty="0">
                <a:solidFill>
                  <a:srgbClr val="008196"/>
                </a:solidFill>
                <a:latin typeface="Tahoma" charset="0"/>
              </a:rPr>
              <a:t>                               </a:t>
            </a: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Anatomy (pre-clinical)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                     Animal Science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                             Biochemistry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                                  Bioinformatics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                                    Biophysics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                                      Biotechnology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                                      Cell Biology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                                    Developmental Biology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                                  Ecology                                            </a:t>
            </a:r>
          </a:p>
          <a:p>
            <a:pPr defTabSz="981075">
              <a:lnSpc>
                <a:spcPct val="75000"/>
              </a:lnSpc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                             Evolutionary Biology</a:t>
            </a:r>
          </a:p>
          <a:p>
            <a:pPr defTabSz="981075">
              <a:lnSpc>
                <a:spcPct val="75000"/>
              </a:lnSpc>
              <a:spcBef>
                <a:spcPct val="75000"/>
              </a:spcBef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                       Food Science and Technology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               Genetics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endParaRPr lang="en-GB" sz="1500" i="0" dirty="0">
              <a:solidFill>
                <a:srgbClr val="008196"/>
              </a:solidFill>
              <a:latin typeface="Tahoma" charset="0"/>
            </a:endParaRP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179512" y="1083841"/>
            <a:ext cx="5580063" cy="529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680" tIns="46840" rIns="93680" bIns="46840">
            <a:spAutoFit/>
          </a:bodyPr>
          <a:lstStyle/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b="1" i="0" dirty="0">
                <a:solidFill>
                  <a:srgbClr val="008196"/>
                </a:solidFill>
                <a:latin typeface="Tahoma" charset="0"/>
              </a:rPr>
              <a:t>                                                                       			</a:t>
            </a: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	              Agriculture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                         Virology 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              Taxonomy 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Systems Biology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Sport and Exercise Science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Plant Science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Physiology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Pharmacology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Neuroscience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 </a:t>
            </a:r>
            <a:r>
              <a:rPr lang="en-GB" sz="1500" i="0" dirty="0" err="1">
                <a:solidFill>
                  <a:srgbClr val="008196"/>
                </a:solidFill>
                <a:latin typeface="Tahoma" charset="0"/>
              </a:rPr>
              <a:t>Nanobiology</a:t>
            </a:r>
            <a:endParaRPr lang="en-GB" sz="1500" i="0" dirty="0">
              <a:solidFill>
                <a:srgbClr val="008196"/>
              </a:solidFill>
              <a:latin typeface="Tahoma" charset="0"/>
            </a:endParaRP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  Molecular Biology  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              Microbiology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                                         Marine Biology                                          				Immunology</a:t>
            </a:r>
          </a:p>
          <a:p>
            <a:pPr defTabSz="981075">
              <a:lnSpc>
                <a:spcPct val="75000"/>
              </a:lnSpc>
              <a:spcAft>
                <a:spcPct val="75000"/>
              </a:spcAft>
            </a:pPr>
            <a:r>
              <a:rPr lang="en-GB" sz="1500" i="0" dirty="0">
                <a:solidFill>
                  <a:srgbClr val="008196"/>
                </a:solidFill>
                <a:latin typeface="Tahoma" charset="0"/>
              </a:rPr>
              <a:t>		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24544" y="-99392"/>
            <a:ext cx="8229600" cy="1143000"/>
          </a:xfrm>
        </p:spPr>
        <p:txBody>
          <a:bodyPr/>
          <a:lstStyle/>
          <a:p>
            <a:r>
              <a:rPr lang="en-GB" dirty="0" smtClean="0"/>
              <a:t>Society of Biology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56 full member organisations e.g.</a:t>
            </a:r>
          </a:p>
          <a:p>
            <a:pPr lvl="1">
              <a:buFont typeface="Courier New" pitchFamily="49" charset="0"/>
              <a:buChar char="o"/>
            </a:pPr>
            <a:r>
              <a:rPr lang="en-GB" dirty="0" smtClean="0"/>
              <a:t>Biochemical Society</a:t>
            </a:r>
          </a:p>
          <a:p>
            <a:pPr lvl="1">
              <a:buFont typeface="Courier New" pitchFamily="49" charset="0"/>
              <a:buChar char="o"/>
            </a:pPr>
            <a:r>
              <a:rPr lang="en-GB" dirty="0" smtClean="0"/>
              <a:t>British Pharmacological Society</a:t>
            </a:r>
          </a:p>
          <a:p>
            <a:pPr lvl="1">
              <a:buFont typeface="Courier New" pitchFamily="49" charset="0"/>
              <a:buChar char="o"/>
            </a:pPr>
            <a:r>
              <a:rPr lang="en-GB" dirty="0" smtClean="0"/>
              <a:t>British Society for Immunology</a:t>
            </a:r>
          </a:p>
          <a:p>
            <a:pPr lvl="1">
              <a:buFont typeface="Courier New" pitchFamily="49" charset="0"/>
              <a:buChar char="o"/>
            </a:pPr>
            <a:r>
              <a:rPr lang="en-GB" dirty="0" smtClean="0"/>
              <a:t>Genetics Society</a:t>
            </a:r>
          </a:p>
          <a:p>
            <a:pPr lvl="1">
              <a:buFont typeface="Courier New" pitchFamily="49" charset="0"/>
              <a:buChar char="o"/>
            </a:pPr>
            <a:r>
              <a:rPr lang="en-GB" dirty="0" smtClean="0"/>
              <a:t>Society for Experimental Biology</a:t>
            </a:r>
          </a:p>
          <a:p>
            <a:pPr lvl="1">
              <a:buFont typeface="Courier New" pitchFamily="49" charset="0"/>
              <a:buChar char="o"/>
            </a:pPr>
            <a:r>
              <a:rPr lang="en-GB" dirty="0" smtClean="0"/>
              <a:t>Society for General Microbiology</a:t>
            </a:r>
          </a:p>
          <a:p>
            <a:pPr lvl="1">
              <a:buFont typeface="Courier New" pitchFamily="49" charset="0"/>
              <a:buChar char="o"/>
            </a:pPr>
            <a:r>
              <a:rPr lang="en-GB" dirty="0" smtClean="0"/>
              <a:t>The Physiological Society</a:t>
            </a:r>
          </a:p>
          <a:p>
            <a:r>
              <a:rPr lang="en-GB" dirty="0" smtClean="0"/>
              <a:t>20 supporting organisations e.g.</a:t>
            </a:r>
          </a:p>
          <a:p>
            <a:pPr lvl="1">
              <a:buFont typeface="Courier New" pitchFamily="49" charset="0"/>
              <a:buChar char="o"/>
            </a:pPr>
            <a:r>
              <a:rPr lang="en-GB" dirty="0" smtClean="0"/>
              <a:t>ABPI</a:t>
            </a:r>
          </a:p>
          <a:p>
            <a:pPr lvl="1">
              <a:buFont typeface="Courier New" pitchFamily="49" charset="0"/>
              <a:buChar char="o"/>
            </a:pPr>
            <a:r>
              <a:rPr lang="en-GB" dirty="0" smtClean="0"/>
              <a:t>BBSRC</a:t>
            </a:r>
          </a:p>
          <a:p>
            <a:pPr lvl="1">
              <a:buFont typeface="Courier New" pitchFamily="49" charset="0"/>
              <a:buChar char="o"/>
            </a:pPr>
            <a:r>
              <a:rPr lang="en-GB" dirty="0" smtClean="0"/>
              <a:t>MRC</a:t>
            </a:r>
          </a:p>
          <a:p>
            <a:pPr lvl="1">
              <a:buFont typeface="Courier New" pitchFamily="49" charset="0"/>
              <a:buChar char="o"/>
            </a:pPr>
            <a:r>
              <a:rPr lang="en-GB" dirty="0" err="1" smtClean="0"/>
              <a:t>Wellcome</a:t>
            </a:r>
            <a:r>
              <a:rPr lang="en-GB" dirty="0" smtClean="0"/>
              <a:t> Trust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013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80528" y="-99392"/>
            <a:ext cx="7380312" cy="1143000"/>
          </a:xfrm>
        </p:spPr>
        <p:txBody>
          <a:bodyPr>
            <a:normAutofit/>
          </a:bodyPr>
          <a:lstStyle/>
          <a:p>
            <a:r>
              <a:rPr lang="en-GB" sz="4200" dirty="0" smtClean="0"/>
              <a:t>Science Council: </a:t>
            </a:r>
            <a:r>
              <a:rPr lang="en-GB" sz="4200" b="1" dirty="0" smtClean="0"/>
              <a:t>future morph</a:t>
            </a:r>
            <a:endParaRPr lang="en-GB" sz="42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340768"/>
            <a:ext cx="6624736" cy="4325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98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80528" y="-99392"/>
            <a:ext cx="7380312" cy="1143000"/>
          </a:xfrm>
        </p:spPr>
        <p:txBody>
          <a:bodyPr>
            <a:normAutofit/>
          </a:bodyPr>
          <a:lstStyle/>
          <a:p>
            <a:r>
              <a:rPr lang="en-GB" sz="4200" b="1" dirty="0" smtClean="0"/>
              <a:t>future morph </a:t>
            </a:r>
            <a:r>
              <a:rPr lang="en-GB" sz="4200" dirty="0" smtClean="0"/>
              <a:t>links to ABPI</a:t>
            </a:r>
            <a:endParaRPr lang="en-GB" sz="42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60" y="1412776"/>
            <a:ext cx="6444208" cy="41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50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696" y="2348880"/>
            <a:ext cx="8686800" cy="1368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 dirty="0" smtClean="0"/>
              <a:t>State of the art technology/approaches</a:t>
            </a:r>
            <a:endParaRPr lang="en-GB" sz="4000" b="1" dirty="0"/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374848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Career and Training</a:t>
            </a:r>
            <a:r>
              <a:rPr lang="en-GB" sz="3600" noProof="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 Pathways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2762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348880"/>
            <a:ext cx="8496944" cy="3600401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‘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Bioenterprise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Gold Standard’- </a:t>
            </a:r>
            <a:r>
              <a:rPr lang="en-US" sz="3000" b="1" u="sng" dirty="0" smtClean="0">
                <a:latin typeface="Arial" pitchFamily="34" charset="0"/>
                <a:cs typeface="Arial" pitchFamily="34" charset="0"/>
              </a:rPr>
              <a:t>VOLUNTARY</a:t>
            </a:r>
            <a:endParaRPr lang="en-US" sz="3000" u="sng" dirty="0" smtClean="0">
              <a:latin typeface="Arial" pitchFamily="34" charset="0"/>
              <a:cs typeface="Arial" pitchFamily="34" charset="0"/>
            </a:endParaRPr>
          </a:p>
          <a:p>
            <a:pPr lvl="1">
              <a:buFont typeface="Courier New" pitchFamily="49" charset="0"/>
              <a:buChar char="o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protecting, researching, developing, funding  	ideas</a:t>
            </a:r>
          </a:p>
          <a:p>
            <a:pPr lvl="1">
              <a:buFont typeface="Courier New" pitchFamily="49" charset="0"/>
              <a:buChar char="o"/>
            </a:pPr>
            <a:r>
              <a:rPr lang="en-US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creative problem solving</a:t>
            </a:r>
          </a:p>
          <a:p>
            <a:pPr lvl="1">
              <a:buFont typeface="Courier New" pitchFamily="49" charset="0"/>
              <a:buChar char="o"/>
            </a:pPr>
            <a:r>
              <a:rPr lang="en-US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business improvement, planning</a:t>
            </a:r>
          </a:p>
          <a:p>
            <a:pPr lvl="1">
              <a:buFont typeface="Courier New" pitchFamily="49" charset="0"/>
              <a:buChar char="o"/>
            </a:pPr>
            <a:r>
              <a:rPr lang="en-US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regulation, H &amp; S, ethics</a:t>
            </a:r>
          </a:p>
          <a:p>
            <a:pPr lvl="1">
              <a:buFont typeface="Courier New" pitchFamily="49" charset="0"/>
              <a:buChar char="o"/>
            </a:pPr>
            <a:r>
              <a:rPr lang="en-US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inter-personal skills</a:t>
            </a:r>
            <a:endParaRPr lang="en-US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67544" y="44624"/>
            <a:ext cx="7772400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Life Sciences Skills Pathways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79512" y="1412776"/>
            <a:ext cx="828092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Graduate Employability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3600401"/>
          </a:xfrm>
        </p:spPr>
        <p:txBody>
          <a:bodyPr/>
          <a:lstStyle/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83568" y="116632"/>
            <a:ext cx="7772400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Title Area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55576" y="1412776"/>
            <a:ext cx="7992888" cy="5760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Subtitle Area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892</TotalTime>
  <Words>179</Words>
  <Application>Microsoft Office PowerPoint</Application>
  <PresentationFormat>On-screen Show (4:3)</PresentationFormat>
  <Paragraphs>74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Career &amp; Training Pathways: towards an Employability Framework for the Biosciences  </vt:lpstr>
      <vt:lpstr>PowerPoint Presentation</vt:lpstr>
      <vt:lpstr>Careers in Pharmaceuticals</vt:lpstr>
      <vt:lpstr>PowerPoint Presentation</vt:lpstr>
      <vt:lpstr>Lab Technician Process Development</vt:lpstr>
      <vt:lpstr>PowerPoint Presentation</vt:lpstr>
      <vt:lpstr>Case studies</vt:lpstr>
      <vt:lpstr>PowerPoint Presentation</vt:lpstr>
      <vt:lpstr>PowerPoint Presentation</vt:lpstr>
      <vt:lpstr>Society of Biology</vt:lpstr>
      <vt:lpstr>Science Council: future morph</vt:lpstr>
      <vt:lpstr>future morph links to ABPI</vt:lpstr>
      <vt:lpstr>Career and Training Pathways</vt:lpstr>
      <vt:lpstr>PowerPoint Presentation</vt:lpstr>
      <vt:lpstr>PowerPoint Presentation</vt:lpstr>
    </vt:vector>
  </TitlesOfParts>
  <Company>Dimension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Area</dc:title>
  <dc:creator>Mike</dc:creator>
  <cp:lastModifiedBy>David Adams</cp:lastModifiedBy>
  <cp:revision>77</cp:revision>
  <cp:lastPrinted>2011-10-26T12:58:00Z</cp:lastPrinted>
  <dcterms:created xsi:type="dcterms:W3CDTF">2011-02-18T15:00:35Z</dcterms:created>
  <dcterms:modified xsi:type="dcterms:W3CDTF">2011-11-10T11:13:46Z</dcterms:modified>
</cp:coreProperties>
</file>