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"/>
  </p:notesMasterIdLst>
  <p:handoutMasterIdLst>
    <p:handoutMasterId r:id="rId16"/>
  </p:handoutMasterIdLst>
  <p:sldIdLst>
    <p:sldId id="270" r:id="rId2"/>
    <p:sldId id="288" r:id="rId3"/>
    <p:sldId id="289" r:id="rId4"/>
    <p:sldId id="290" r:id="rId5"/>
    <p:sldId id="295" r:id="rId6"/>
    <p:sldId id="296" r:id="rId7"/>
    <p:sldId id="291" r:id="rId8"/>
    <p:sldId id="292" r:id="rId9"/>
    <p:sldId id="297" r:id="rId10"/>
    <p:sldId id="298" r:id="rId11"/>
    <p:sldId id="293" r:id="rId12"/>
    <p:sldId id="286" r:id="rId13"/>
    <p:sldId id="294" r:id="rId14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75986" autoAdjust="0"/>
  </p:normalViewPr>
  <p:slideViewPr>
    <p:cSldViewPr>
      <p:cViewPr>
        <p:scale>
          <a:sx n="50" d="100"/>
          <a:sy n="50" d="100"/>
        </p:scale>
        <p:origin x="-1650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18" y="-84"/>
      </p:cViewPr>
      <p:guideLst>
        <p:guide orient="horz" pos="3127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0A0CD7A-BB06-4365-8725-240FEE638A6C}" type="datetimeFigureOut">
              <a:rPr lang="en-US"/>
              <a:pPr/>
              <a:t>9/12/2011</a:t>
            </a:fld>
            <a:endParaRPr lang="en-US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E1371FE-820E-4F43-BE12-DF63F746DBE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 defTabSz="908050">
              <a:defRPr sz="1200"/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 algn="r" defTabSz="908050">
              <a:defRPr sz="1200"/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 defTabSz="908050">
              <a:defRPr sz="1200"/>
            </a:lvl1pPr>
          </a:lstStyle>
          <a:p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 algn="r" defTabSz="908050">
              <a:defRPr sz="1200"/>
            </a:lvl1pPr>
          </a:lstStyle>
          <a:p>
            <a:fld id="{034F2F2A-E774-4A7C-9998-0F62BF2C1E3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GB" sz="8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0E3ECA-0001-4DCD-B830-35E0C088CF30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991D45-B90B-4100-A745-C40C26E9FC46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A0D5D6-131A-423C-A53D-76F7FEBAABD3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F18CF9-414F-4E1D-872D-0B00E2D81956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643051"/>
            <a:ext cx="7489825" cy="39465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1188" y="1916113"/>
            <a:ext cx="3668712" cy="367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32300" y="1916113"/>
            <a:ext cx="3668713" cy="3673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14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14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titled"/>
          <p:cNvPicPr>
            <a:picLocks noChangeAspect="1" noChangeArrowheads="1"/>
          </p:cNvPicPr>
          <p:nvPr/>
        </p:nvPicPr>
        <p:blipFill>
          <a:blip r:embed="rId13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916113"/>
            <a:ext cx="7489825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58738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en-GB"/>
          </a:p>
        </p:txBody>
      </p:sp>
      <p:pic>
        <p:nvPicPr>
          <p:cNvPr id="1030" name="Picture 11" descr="Phys_#336699.jpg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1547813" y="5876925"/>
            <a:ext cx="9810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12" descr="Cogent_logo_Blue_ with strapline (2)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5651500" y="5805488"/>
            <a:ext cx="24479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3" descr="Uok_Logo_RGB29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563938" y="5691188"/>
            <a:ext cx="1728787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11" descr="Phys_#336699.jpg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1547813" y="5876925"/>
            <a:ext cx="9810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5" descr="Cogent_logo_Blue_ with strapline (2)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5651500" y="5805488"/>
            <a:ext cx="2447925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6" descr="Uok_Logo_RGB29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3419475" y="5691188"/>
            <a:ext cx="1728788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Slide1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forcedevelopment.fdf.ac.uk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rian@tknp.org.uk" TargetMode="External"/><Relationship Id="rId2" Type="http://schemas.openxmlformats.org/officeDocument/2006/relationships/hyperlink" Target="mailto:K.I.Cumming@greenwich.ac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auline.maden@cogent-ssc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working_higher_logo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016125" y="404813"/>
            <a:ext cx="4895850" cy="1362075"/>
          </a:xfrm>
        </p:spPr>
      </p:pic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1619250" y="4149725"/>
            <a:ext cx="54721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 b="1"/>
              <a:t>Iain Cumming, Academic Lead</a:t>
            </a:r>
          </a:p>
          <a:p>
            <a:pPr algn="ctr">
              <a:spcBef>
                <a:spcPct val="50000"/>
              </a:spcBef>
            </a:pPr>
            <a:r>
              <a:rPr lang="en-GB" sz="2400" b="1"/>
              <a:t>Pauline Maden, Project Manager</a:t>
            </a:r>
          </a:p>
          <a:p>
            <a:pPr algn="ctr">
              <a:spcBef>
                <a:spcPct val="50000"/>
              </a:spcBef>
            </a:pPr>
            <a:r>
              <a:rPr lang="en-GB" sz="2400" b="1"/>
              <a:t>(Brian Szukala, Industry Champion)</a:t>
            </a:r>
          </a:p>
          <a:p>
            <a:pPr algn="ctr">
              <a:spcBef>
                <a:spcPct val="50000"/>
              </a:spcBef>
            </a:pPr>
            <a:endParaRPr lang="en-US" sz="2400" b="1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116013" y="2636838"/>
            <a:ext cx="6696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b="1"/>
              <a:t>Applied Bioscience Technology Foundation Degree </a:t>
            </a:r>
            <a:endParaRPr 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4000" smtClean="0"/>
              <a:t>Background</a:t>
            </a:r>
            <a:endParaRPr lang="en-US" sz="400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mtClean="0"/>
              <a:t>HEFCE funded</a:t>
            </a:r>
          </a:p>
          <a:p>
            <a:r>
              <a:rPr lang="en-GB" smtClean="0"/>
              <a:t>Collaborative partnership</a:t>
            </a:r>
          </a:p>
          <a:p>
            <a:r>
              <a:rPr lang="en-GB" smtClean="0"/>
              <a:t>Opportunity to do things differently</a:t>
            </a:r>
          </a:p>
          <a:p>
            <a:r>
              <a:rPr lang="en-GB" smtClean="0"/>
              <a:t>22+ companies consulted </a:t>
            </a:r>
          </a:p>
          <a:p>
            <a:r>
              <a:rPr lang="en-US" smtClean="0"/>
              <a:t>Aligned to key business drivers</a:t>
            </a:r>
            <a:endParaRPr lang="en-US" sz="2800" smtClean="0"/>
          </a:p>
          <a:p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Target Groups</a:t>
            </a:r>
            <a:endParaRPr lang="en-US" smtClean="0"/>
          </a:p>
        </p:txBody>
      </p:sp>
      <p:pic>
        <p:nvPicPr>
          <p:cNvPr id="18434" name="Content Placeholder 4"/>
          <p:cNvPicPr>
            <a:picLocks noGrp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92188" y="1916113"/>
            <a:ext cx="6726237" cy="3673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Industry Feedback</a:t>
            </a:r>
            <a:endParaRPr lang="en-US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16113"/>
            <a:ext cx="7489825" cy="3673475"/>
          </a:xfrm>
        </p:spPr>
        <p:txBody>
          <a:bodyPr/>
          <a:lstStyle/>
          <a:p>
            <a:r>
              <a:rPr lang="en-GB" smtClean="0"/>
              <a:t>Flexible delivery mode</a:t>
            </a:r>
          </a:p>
          <a:p>
            <a:r>
              <a:rPr lang="en-GB" b="1" smtClean="0"/>
              <a:t>New</a:t>
            </a:r>
            <a:r>
              <a:rPr lang="en-GB" smtClean="0"/>
              <a:t> Learning opportunities</a:t>
            </a:r>
          </a:p>
          <a:p>
            <a:r>
              <a:rPr lang="en-GB" smtClean="0"/>
              <a:t>Internal accreditation</a:t>
            </a:r>
          </a:p>
          <a:p>
            <a:r>
              <a:rPr lang="en-GB" smtClean="0"/>
              <a:t>Clear business benefits</a:t>
            </a:r>
          </a:p>
          <a:p>
            <a:r>
              <a:rPr lang="en-GB" smtClean="0"/>
              <a:t>Short course options</a:t>
            </a:r>
          </a:p>
          <a:p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smtClean="0"/>
              <a:t/>
            </a:r>
            <a:br>
              <a:rPr lang="en-GB" sz="4000" smtClean="0"/>
            </a:br>
            <a:r>
              <a:rPr lang="en-GB" sz="4000" smtClean="0"/>
              <a:t>Applied Bioscience Technology Fd</a:t>
            </a:r>
            <a:endParaRPr lang="en-US" sz="4000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2349500"/>
            <a:ext cx="7489825" cy="36734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mtClean="0"/>
              <a:t>Aimed at upskilling/reskilling in R&amp;D and manufacturing</a:t>
            </a:r>
          </a:p>
          <a:p>
            <a:pPr>
              <a:lnSpc>
                <a:spcPct val="90000"/>
              </a:lnSpc>
            </a:pPr>
            <a:r>
              <a:rPr lang="en-GB" smtClean="0"/>
              <a:t>Recruiting for a January 2012 start</a:t>
            </a:r>
          </a:p>
          <a:p>
            <a:pPr>
              <a:lnSpc>
                <a:spcPct val="90000"/>
              </a:lnSpc>
            </a:pPr>
            <a:r>
              <a:rPr lang="en-GB" smtClean="0"/>
              <a:t>Higher Level Apprenticeship Framework</a:t>
            </a:r>
            <a:endParaRPr lang="en-US" smtClean="0"/>
          </a:p>
          <a:p>
            <a:pPr>
              <a:lnSpc>
                <a:spcPct val="90000"/>
              </a:lnSpc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Framework outline</a:t>
            </a:r>
            <a:endParaRPr lang="en-US" smtClean="0"/>
          </a:p>
        </p:txBody>
      </p:sp>
      <p:sp>
        <p:nvSpPr>
          <p:cNvPr id="3075" name="Content Placeholder 7"/>
          <p:cNvSpPr>
            <a:spLocks noGrp="1"/>
          </p:cNvSpPr>
          <p:nvPr>
            <p:ph idx="1"/>
          </p:nvPr>
        </p:nvSpPr>
        <p:spPr>
          <a:xfrm>
            <a:off x="611188" y="1643063"/>
            <a:ext cx="7489825" cy="3946525"/>
          </a:xfrm>
        </p:spPr>
        <p:txBody>
          <a:bodyPr/>
          <a:lstStyle/>
          <a:p>
            <a:endParaRPr lang="en-GB" smtClean="0"/>
          </a:p>
        </p:txBody>
      </p:sp>
      <p:sp>
        <p:nvSpPr>
          <p:cNvPr id="307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GB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250825" y="1412875"/>
          <a:ext cx="8497888" cy="4248150"/>
        </p:xfrm>
        <a:graphic>
          <a:graphicData uri="http://schemas.openxmlformats.org/presentationml/2006/ole">
            <p:oleObj spid="_x0000_s3073" name="Slide" r:id="rId3" imgW="4495833" imgH="3372774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Flexible Delivery</a:t>
            </a:r>
            <a:endParaRPr lang="en-US" smtClean="0"/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611188" y="1643063"/>
            <a:ext cx="7489825" cy="3946525"/>
          </a:xfrm>
        </p:spPr>
        <p:txBody>
          <a:bodyPr/>
          <a:lstStyle/>
          <a:p>
            <a:r>
              <a:rPr lang="en-GB" smtClean="0"/>
              <a:t>Recognise/accredit internal learning </a:t>
            </a:r>
          </a:p>
          <a:p>
            <a:r>
              <a:rPr lang="en-GB" smtClean="0"/>
              <a:t>E-learning</a:t>
            </a:r>
          </a:p>
          <a:p>
            <a:r>
              <a:rPr lang="en-GB" smtClean="0"/>
              <a:t>Workbased learning activities</a:t>
            </a:r>
          </a:p>
          <a:p>
            <a:r>
              <a:rPr lang="en-GB" smtClean="0"/>
              <a:t>Online Learning Forums</a:t>
            </a:r>
          </a:p>
          <a:p>
            <a:r>
              <a:rPr lang="en-GB" smtClean="0"/>
              <a:t>Summer School</a:t>
            </a:r>
          </a:p>
          <a:p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Syllabus</a:t>
            </a:r>
            <a:endParaRPr lang="en-US" smtClean="0"/>
          </a:p>
        </p:txBody>
      </p:sp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611188" y="1643063"/>
            <a:ext cx="7489825" cy="3946525"/>
          </a:xfrm>
        </p:spPr>
        <p:txBody>
          <a:bodyPr/>
          <a:lstStyle/>
          <a:p>
            <a:r>
              <a:rPr lang="en-GB" smtClean="0"/>
              <a:t>Science Modules</a:t>
            </a:r>
          </a:p>
          <a:p>
            <a:r>
              <a:rPr lang="en-GB" smtClean="0"/>
              <a:t>Technical Skills</a:t>
            </a:r>
          </a:p>
          <a:p>
            <a:r>
              <a:rPr lang="en-GB" smtClean="0"/>
              <a:t>Industry focused modules</a:t>
            </a:r>
          </a:p>
          <a:p>
            <a:r>
              <a:rPr lang="en-GB" smtClean="0"/>
              <a:t>Online PDP</a:t>
            </a:r>
          </a:p>
          <a:p>
            <a:r>
              <a:rPr lang="en-GB" smtClean="0"/>
              <a:t>Work based project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260350"/>
            <a:ext cx="7489825" cy="5329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 smtClean="0"/>
              <a:t>Basic and specialist science modules include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Microbiology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Cell biology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Applied Chemistry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Biochemistry	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Infection and Immunity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Metabolism and Enzymology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Human Physiology and Disease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Applied Microbiology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GB" sz="2400" smtClean="0"/>
          </a:p>
          <a:p>
            <a:pPr>
              <a:lnSpc>
                <a:spcPct val="80000"/>
              </a:lnSpc>
            </a:pPr>
            <a:r>
              <a:rPr lang="en-GB" sz="2400" smtClean="0"/>
              <a:t>Industry modules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Technology transfer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Business improvement</a:t>
            </a:r>
          </a:p>
          <a:p>
            <a:pPr lvl="1">
              <a:lnSpc>
                <a:spcPct val="80000"/>
              </a:lnSpc>
            </a:pPr>
            <a:r>
              <a:rPr lang="en-GB" sz="2400" smtClean="0"/>
              <a:t>Good pharmaceutical practice (GxP)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100" b="1" smtClean="0"/>
              <a:t>		</a:t>
            </a:r>
            <a:endParaRPr lang="en-US" sz="21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smtClean="0"/>
              <a:t>E-learning materials</a:t>
            </a: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611188" y="1643063"/>
            <a:ext cx="7489825" cy="3946525"/>
          </a:xfrm>
        </p:spPr>
        <p:txBody>
          <a:bodyPr/>
          <a:lstStyle/>
          <a:p>
            <a:r>
              <a:rPr lang="en-GB" sz="2400" smtClean="0">
                <a:hlinkClick r:id="rId2"/>
              </a:rPr>
              <a:t>http://www.workforcedevelopment.fdf.ac.uk/</a:t>
            </a:r>
            <a:endParaRPr lang="en-GB" sz="2400" smtClean="0"/>
          </a:p>
          <a:p>
            <a:endParaRPr lang="en-GB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Workbased Project</a:t>
            </a:r>
            <a:endParaRPr lang="en-US" smtClean="0"/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611188" y="1643063"/>
            <a:ext cx="7993062" cy="3946525"/>
          </a:xfrm>
        </p:spPr>
        <p:txBody>
          <a:bodyPr/>
          <a:lstStyle/>
          <a:p>
            <a:r>
              <a:rPr lang="en-GB" smtClean="0"/>
              <a:t>Linked to course theory</a:t>
            </a:r>
          </a:p>
          <a:p>
            <a:r>
              <a:rPr lang="en-GB" smtClean="0"/>
              <a:t>Application of learning</a:t>
            </a:r>
          </a:p>
          <a:p>
            <a:r>
              <a:rPr lang="en-GB" smtClean="0"/>
              <a:t>Aligned to internal company systems</a:t>
            </a:r>
          </a:p>
          <a:p>
            <a:r>
              <a:rPr lang="en-GB" smtClean="0"/>
              <a:t>Added value to student and company (Real problems &amp; solutions)</a:t>
            </a:r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www.workinghigher.org</a:t>
            </a:r>
            <a:endParaRPr lang="en-US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16113"/>
            <a:ext cx="7489825" cy="3673475"/>
          </a:xfrm>
        </p:spPr>
        <p:txBody>
          <a:bodyPr/>
          <a:lstStyle/>
          <a:p>
            <a:pPr>
              <a:buFontTx/>
              <a:buNone/>
            </a:pPr>
            <a:r>
              <a:rPr lang="en-GB" smtClean="0"/>
              <a:t>Iain Cumming</a:t>
            </a:r>
          </a:p>
          <a:p>
            <a:pPr>
              <a:buFontTx/>
              <a:buNone/>
            </a:pPr>
            <a:r>
              <a:rPr lang="en-US" smtClean="0">
                <a:hlinkClick r:id="rId2"/>
              </a:rPr>
              <a:t>K.I.Cumming@greenwich.ac.uk</a:t>
            </a:r>
            <a:endParaRPr lang="en-US" smtClean="0"/>
          </a:p>
          <a:p>
            <a:pPr>
              <a:buFontTx/>
              <a:buNone/>
            </a:pPr>
            <a:r>
              <a:rPr lang="en-GB" smtClean="0"/>
              <a:t>Brian Szukala</a:t>
            </a:r>
          </a:p>
          <a:p>
            <a:pPr>
              <a:buFontTx/>
              <a:buNone/>
            </a:pPr>
            <a:r>
              <a:rPr lang="en-GB" smtClean="0">
                <a:hlinkClick r:id="rId3"/>
              </a:rPr>
              <a:t>brian@tknp.org.uk</a:t>
            </a:r>
            <a:endParaRPr lang="en-GB" smtClean="0"/>
          </a:p>
          <a:p>
            <a:pPr>
              <a:buFontTx/>
              <a:buNone/>
            </a:pPr>
            <a:r>
              <a:rPr lang="en-GB" smtClean="0"/>
              <a:t>Pauline Maden </a:t>
            </a:r>
          </a:p>
          <a:p>
            <a:pPr>
              <a:buFontTx/>
              <a:buNone/>
            </a:pPr>
            <a:r>
              <a:rPr lang="en-GB" smtClean="0">
                <a:hlinkClick r:id="rId4"/>
              </a:rPr>
              <a:t>pauline.maden@cogent-ssc.com</a:t>
            </a:r>
            <a:endParaRPr lang="en-GB" smtClean="0"/>
          </a:p>
          <a:p>
            <a:pPr>
              <a:buFontTx/>
              <a:buNone/>
            </a:pPr>
            <a:endParaRPr lang="en-GB" smtClean="0"/>
          </a:p>
          <a:p>
            <a:pPr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Thank You</a:t>
            </a:r>
            <a:endParaRPr lang="en-US" smtClean="0"/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3348038" y="2636838"/>
            <a:ext cx="3205162" cy="2232025"/>
          </a:xfrm>
        </p:spPr>
        <p:txBody>
          <a:bodyPr/>
          <a:lstStyle/>
          <a:p>
            <a:pPr>
              <a:buFontTx/>
              <a:buNone/>
            </a:pPr>
            <a:r>
              <a:rPr lang="en-GB" sz="4000" smtClean="0"/>
              <a:t>Questions</a:t>
            </a:r>
            <a:endParaRPr lang="en-US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 template">
  <a:themeElements>
    <a:clrScheme name="WH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H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H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H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H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H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H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H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H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WH template</Template>
  <TotalTime>1784</TotalTime>
  <Words>181</Words>
  <Application>Microsoft Office PowerPoint</Application>
  <PresentationFormat>On-screen Show (4:3)</PresentationFormat>
  <Paragraphs>69</Paragraphs>
  <Slides>13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WH template</vt:lpstr>
      <vt:lpstr>Slide</vt:lpstr>
      <vt:lpstr>Slide 1</vt:lpstr>
      <vt:lpstr>Background</vt:lpstr>
      <vt:lpstr>Target Groups</vt:lpstr>
      <vt:lpstr>Industry Feedback</vt:lpstr>
      <vt:lpstr> Applied Bioscience Technology Fd</vt:lpstr>
      <vt:lpstr>Framework outline</vt:lpstr>
      <vt:lpstr>Flexible Delivery</vt:lpstr>
      <vt:lpstr>Syllabus</vt:lpstr>
      <vt:lpstr>Slide 9</vt:lpstr>
      <vt:lpstr>E-learning materials</vt:lpstr>
      <vt:lpstr>Workbased Project</vt:lpstr>
      <vt:lpstr>www.workinghigher.org</vt:lpstr>
      <vt:lpstr>Thank You</vt:lpstr>
    </vt:vector>
  </TitlesOfParts>
  <Company>Cogent SSC IT Department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pauline.maden</dc:creator>
  <cp:lastModifiedBy>kate.hutchins</cp:lastModifiedBy>
  <cp:revision>232</cp:revision>
  <dcterms:created xsi:type="dcterms:W3CDTF">2009-07-27T13:13:57Z</dcterms:created>
  <dcterms:modified xsi:type="dcterms:W3CDTF">2011-09-12T14:22:19Z</dcterms:modified>
</cp:coreProperties>
</file>