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60" r:id="rId3"/>
    <p:sldId id="257" r:id="rId4"/>
    <p:sldId id="258" r:id="rId5"/>
    <p:sldId id="259" r:id="rId6"/>
    <p:sldId id="261" r:id="rId7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8AE9B23F-CBC7-4228-A86D-3F6B8E3FE209}" type="datetimeFigureOut">
              <a:rPr lang="en-US"/>
              <a:pPr/>
              <a:t>9/12/2011</a:t>
            </a:fld>
            <a:endParaRPr lang="en-US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010D8B9-0CBD-43A3-BF35-9890810BA37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00F1B-D498-4C6A-B662-D085B3FC1BD5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E0BA8-E1EF-4410-9CDD-F7AA5A587D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302FC-89F5-439B-B71A-F7ED7C4080EF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B0B38-EA9E-43FA-8D92-39A2FC2D5A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4A775-3998-4164-8C58-F293AC56E5F7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827DD-5E0A-4D2F-8E66-BFC048ADA6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8B7C1-595A-4959-AAF0-95B4BEFD34AA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357E3-1A5D-4A8B-8DBF-36A517253E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E2764-EF9C-4294-9F8A-E4B304616C90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CA8F3-572E-47B6-83F9-2A9A261A7D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96C25-61CC-4F48-8442-5F38A518741F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9170D-4195-4354-87F4-0123AE6E93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85DAE-336A-4FD7-A942-F2C7FC6DBDF0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2E512-D2B1-4944-99A6-74D322E3D5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A57ED-D4FA-440B-9A3E-A8AE8FAEA6AC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3C3FC-8D59-4717-A7E5-B2C1263E8F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EFBC1-351D-4E5E-9632-D14B7F7C49C6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854F3-4E85-47B2-A2AD-BB899F2D44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87B93-6D33-42C3-A570-301067A16E7A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B136F-E437-4770-A010-73EA05C977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0DD98-1793-4D7E-BEE7-40EC09030551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CFBB8-2575-4779-98AC-0B5DDB4BEF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DD6BBF-FE3F-47B3-860A-A68BDC183434}" type="datetimeFigureOut">
              <a:rPr lang="en-US"/>
              <a:pPr>
                <a:defRPr/>
              </a:pPr>
              <a:t>9/12/2011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A987B49-7AA5-4084-8051-235F53DA93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685800" y="1484313"/>
            <a:ext cx="7772400" cy="1368425"/>
          </a:xfrm>
        </p:spPr>
        <p:txBody>
          <a:bodyPr/>
          <a:lstStyle/>
          <a:p>
            <a:r>
              <a:rPr lang="en-GB" sz="4000" smtClean="0">
                <a:solidFill>
                  <a:schemeClr val="bg1"/>
                </a:solidFill>
                <a:latin typeface="Arial" charset="0"/>
                <a:cs typeface="Arial" charset="0"/>
              </a:rPr>
              <a:t>Life Sciences Advisory Council</a:t>
            </a:r>
            <a:endParaRPr lang="en-US" sz="40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650" y="3068638"/>
            <a:ext cx="7632700" cy="1944687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Cogent Funded Projects in Life Sciences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 smtClean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John Holton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849312"/>
          </a:xfrm>
        </p:spPr>
        <p:txBody>
          <a:bodyPr/>
          <a:lstStyle/>
          <a:p>
            <a:pPr algn="l"/>
            <a:r>
              <a:rPr lang="en-GB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Cogent Projects and Proposals</a:t>
            </a:r>
            <a:endParaRPr lang="en-US" sz="28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412875"/>
            <a:ext cx="8569325" cy="4537075"/>
          </a:xfrm>
        </p:spPr>
        <p:txBody>
          <a:bodyPr rtlCol="0"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200" i="1" dirty="0" smtClean="0">
                <a:solidFill>
                  <a:srgbClr val="FF0000"/>
                </a:solidFill>
              </a:rPr>
              <a:t>Future funding is based on a contestable model; must be supported by employers and sustainable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600" b="1" dirty="0" smtClean="0"/>
              <a:t>Employer Investment Fund - round 1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2200" dirty="0" smtClean="0"/>
              <a:t>Life Sciences SME Skills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600" b="1" dirty="0" smtClean="0"/>
              <a:t>Growth and Innovation Fund - round 1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2200" dirty="0" smtClean="0"/>
              <a:t>Apprenticeship Training Agency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2200" dirty="0" smtClean="0"/>
              <a:t>Life Sciences Skills Pathways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2200" dirty="0" smtClean="0"/>
              <a:t>SME Offer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600" b="1" dirty="0" smtClean="0"/>
              <a:t>Employer Investment Fund - round 2 (proposal)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2200" dirty="0" smtClean="0"/>
              <a:t>Mobilising Life Science Skills for Growth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600" b="1" dirty="0" smtClean="0"/>
              <a:t>Growth and Innovation Fund - round 2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2200" dirty="0" smtClean="0"/>
              <a:t>Partnership opportunities??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105275"/>
          </a:xfrm>
        </p:spPr>
        <p:txBody>
          <a:bodyPr rtlCol="0">
            <a:normAutofit fontScale="70000" lnSpcReduction="20000"/>
          </a:bodyPr>
          <a:lstStyle/>
          <a:p>
            <a:pPr marL="342900" lvl="1" indent="-34290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b="1" dirty="0" smtClean="0"/>
              <a:t>Life Sciences SME Skills</a:t>
            </a:r>
          </a:p>
          <a:p>
            <a:pPr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i="1" dirty="0" smtClean="0"/>
              <a:t>Telephone campaign on SME training needs</a:t>
            </a:r>
          </a:p>
          <a:p>
            <a:pPr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3100" i="1" dirty="0" smtClean="0"/>
              <a:t>7 workshops with multiplier organisations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sz="2600" dirty="0" smtClean="0"/>
              <a:t>Association of British Healthcare Industries; 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sz="2600" dirty="0" smtClean="0"/>
              <a:t>NE Process Industries Cluster; 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sz="2600" dirty="0" smtClean="0"/>
              <a:t>Bio Industry Association; 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sz="2600" dirty="0" smtClean="0"/>
              <a:t>Ethical Medicines Industry Group and 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sz="2600" dirty="0" smtClean="0"/>
              <a:t>One Nucleus(East, NW &amp; London)</a:t>
            </a:r>
          </a:p>
          <a:p>
            <a:pPr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3100" i="1" dirty="0" smtClean="0"/>
              <a:t>Mapping competencies to job roles 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sz="2300" dirty="0" smtClean="0"/>
              <a:t>5 technical assessments with SMEs</a:t>
            </a:r>
          </a:p>
          <a:p>
            <a:pPr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3100" i="1" dirty="0" smtClean="0"/>
              <a:t>Identify &amp; map training to SME competency framework</a:t>
            </a:r>
          </a:p>
          <a:p>
            <a:pPr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3100" i="1" dirty="0" smtClean="0"/>
              <a:t>Produce a report on findings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GB" dirty="0" smtClean="0"/>
          </a:p>
        </p:txBody>
      </p:sp>
      <p:sp>
        <p:nvSpPr>
          <p:cNvPr id="15362" name="Title 1"/>
          <p:cNvSpPr txBox="1">
            <a:spLocks/>
          </p:cNvSpPr>
          <p:nvPr/>
        </p:nvSpPr>
        <p:spPr bwMode="auto">
          <a:xfrm>
            <a:off x="684213" y="115888"/>
            <a:ext cx="77724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800" b="1">
                <a:solidFill>
                  <a:schemeClr val="bg1"/>
                </a:solidFill>
                <a:latin typeface="Calibri" pitchFamily="34" charset="0"/>
              </a:rPr>
              <a:t>Employer Investment Fund - round 1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GB" sz="3200" dirty="0" smtClean="0">
                <a:solidFill>
                  <a:schemeClr val="bg1"/>
                </a:solidFill>
              </a:rPr>
              <a:t>Growth &amp; Innovation Fund – round 1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4525962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Apprenticeship Training Agency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manage an employer engagement process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manage a recruitment and placement service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engage and assure appropriate apprenticeship training providers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enable a total of 510 apprentices from Level 2 to Level 5 to take up training and employment by year 3</a:t>
            </a:r>
          </a:p>
          <a:p>
            <a:pPr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Life Sciences Skills Pathways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Higher Level Apprenticeships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Career Pathways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Technician Training and Professionalisation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Graduate Employability Rating</a:t>
            </a:r>
          </a:p>
          <a:p>
            <a:pPr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SME Offer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develop an online skills assurance process 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develop an on-line shop linked to the skills assurance process</a:t>
            </a:r>
          </a:p>
          <a:p>
            <a:pPr lvl="1" fontAlgn="auto">
              <a:spcAft>
                <a:spcPts val="300"/>
              </a:spcAft>
              <a:buFont typeface="Arial" pitchFamily="34" charset="0"/>
              <a:buChar char="–"/>
              <a:defRPr/>
            </a:pPr>
            <a:r>
              <a:rPr lang="en-GB" sz="2700" dirty="0" smtClean="0"/>
              <a:t>raise the ambition of SME employees to invest in their skills development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GB" sz="2700" b="1" dirty="0" smtClean="0">
                <a:solidFill>
                  <a:schemeClr val="bg1"/>
                </a:solidFill>
              </a:rPr>
              <a:t>Employer Investment Fund - round 2 (proposal)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49750"/>
          </a:xfrm>
        </p:spPr>
        <p:txBody>
          <a:bodyPr rtlCol="0">
            <a:normAutofit fontScale="62500" lnSpcReduction="20000"/>
          </a:bodyPr>
          <a:lstStyle/>
          <a:p>
            <a:pPr marL="342900" lvl="1" indent="-342900" fontAlgn="auto"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en-GB" b="1" dirty="0" smtClean="0"/>
              <a:t>Mobilising Life Science Skills for Growth</a:t>
            </a:r>
          </a:p>
          <a:p>
            <a:pPr marL="742950" lvl="2" indent="-342900"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3100" i="1" dirty="0" smtClean="0"/>
              <a:t>Employer </a:t>
            </a:r>
            <a:r>
              <a:rPr lang="en-GB" sz="3100" i="1" dirty="0" err="1" smtClean="0"/>
              <a:t>Fora</a:t>
            </a:r>
            <a:endParaRPr lang="en-GB" sz="3100" i="1" dirty="0" smtClean="0"/>
          </a:p>
          <a:p>
            <a:pPr lvl="2"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employer-led for leadership, partnership and delivery of the Life Sciences Action Plan</a:t>
            </a:r>
          </a:p>
          <a:p>
            <a:pPr marL="742950" lvl="2" indent="-342900"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3100" i="1" dirty="0" smtClean="0"/>
              <a:t>Skills Gateway </a:t>
            </a:r>
          </a:p>
          <a:p>
            <a:pPr lvl="2"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2500" dirty="0" smtClean="0"/>
              <a:t>the Skills for Life Sciences Gateway as the ‘window on the world’ of life sciences and to engage widely the community of employers and stakeholders</a:t>
            </a:r>
          </a:p>
          <a:p>
            <a:pPr lvl="2"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2600" dirty="0" smtClean="0"/>
              <a:t>to promote and accelerate skills solutions, products and services, especially the large high-tech SME population</a:t>
            </a:r>
          </a:p>
          <a:p>
            <a:pPr marL="742950" lvl="2" indent="-342900"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3100" i="1" dirty="0" smtClean="0"/>
              <a:t>Market Testing</a:t>
            </a:r>
          </a:p>
          <a:p>
            <a:pPr lvl="2"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2500" dirty="0" smtClean="0"/>
              <a:t>to stimulate business intelligence and inform the </a:t>
            </a:r>
            <a:r>
              <a:rPr lang="en-GB" sz="2600" dirty="0" smtClean="0"/>
              <a:t>sustainability of bespoke interventions and future GIF/EIF submissions by industry-led action groups</a:t>
            </a:r>
          </a:p>
          <a:p>
            <a:pPr marL="742950" lvl="2" indent="-342900"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3100" i="1" dirty="0" smtClean="0"/>
              <a:t>Strategic Research </a:t>
            </a:r>
          </a:p>
          <a:p>
            <a:pPr lvl="2" fontAlgn="auto"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GB" sz="2500" dirty="0" smtClean="0"/>
              <a:t>employer reviewed publications of labour market research and future skills scenarios (in collaboration with professional </a:t>
            </a:r>
            <a:r>
              <a:rPr lang="en-GB" sz="2600" dirty="0" smtClean="0"/>
              <a:t>bodies and others) for the employment needs for growth in life sciences and its education and training provision</a:t>
            </a:r>
            <a:endParaRPr lang="en-GB" sz="2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en-GB" sz="3100" b="1" dirty="0" smtClean="0">
                <a:solidFill>
                  <a:schemeClr val="bg1"/>
                </a:solidFill>
              </a:rPr>
              <a:t>Growth and Innovation Fund - round 2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dirty="0"/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76725"/>
          </a:xfrm>
        </p:spPr>
        <p:txBody>
          <a:bodyPr/>
          <a:lstStyle/>
          <a:p>
            <a:pPr>
              <a:spcAft>
                <a:spcPts val="300"/>
              </a:spcAft>
            </a:pPr>
            <a:r>
              <a:rPr lang="en-GB" sz="2800" smtClean="0"/>
              <a:t>Opportunity for joint proposal with partners?</a:t>
            </a:r>
          </a:p>
          <a:p>
            <a:pPr lvl="1">
              <a:spcAft>
                <a:spcPts val="300"/>
              </a:spcAft>
            </a:pPr>
            <a:r>
              <a:rPr lang="en-GB" sz="2400" smtClean="0"/>
              <a:t>the Society of Biology</a:t>
            </a:r>
          </a:p>
          <a:p>
            <a:pPr lvl="2">
              <a:spcAft>
                <a:spcPts val="300"/>
              </a:spcAft>
            </a:pPr>
            <a:r>
              <a:rPr lang="en-GB" sz="2000" smtClean="0"/>
              <a:t>broaden accreditation of provision</a:t>
            </a:r>
          </a:p>
          <a:p>
            <a:pPr lvl="2">
              <a:spcAft>
                <a:spcPts val="300"/>
              </a:spcAft>
            </a:pPr>
            <a:r>
              <a:rPr lang="en-GB" sz="2000" smtClean="0"/>
              <a:t>develop new provision</a:t>
            </a:r>
          </a:p>
          <a:p>
            <a:pPr lvl="2">
              <a:spcAft>
                <a:spcPts val="300"/>
              </a:spcAft>
            </a:pPr>
            <a:endParaRPr lang="en-GB" smtClean="0"/>
          </a:p>
          <a:p>
            <a:pPr>
              <a:spcAft>
                <a:spcPts val="300"/>
              </a:spcAft>
            </a:pPr>
            <a:r>
              <a:rPr lang="en-GB" sz="2800" smtClean="0"/>
              <a:t>Other suggestions?</a:t>
            </a:r>
          </a:p>
          <a:p>
            <a:pPr lvl="1"/>
            <a:endParaRPr lang="en-GB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380</Words>
  <Application>Microsoft Office PowerPoint</Application>
  <PresentationFormat>On-screen Show (4:3)</PresentationFormat>
  <Paragraphs>63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Calibri</vt:lpstr>
      <vt:lpstr>Arial</vt:lpstr>
      <vt:lpstr>Office Theme</vt:lpstr>
      <vt:lpstr>Life Sciences Advisory Council</vt:lpstr>
      <vt:lpstr>Cogent Projects and Proposals</vt:lpstr>
      <vt:lpstr>Slide 3</vt:lpstr>
      <vt:lpstr>Growth &amp; Innovation Fund – round 1</vt:lpstr>
      <vt:lpstr>Employer Investment Fund - round 2 (proposal) </vt:lpstr>
      <vt:lpstr>Growth and Innovation Fund - round 2 </vt:lpstr>
    </vt:vector>
  </TitlesOfParts>
  <Company>Dimension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kate.hutchins</cp:lastModifiedBy>
  <cp:revision>29</cp:revision>
  <dcterms:created xsi:type="dcterms:W3CDTF">2011-02-18T15:00:35Z</dcterms:created>
  <dcterms:modified xsi:type="dcterms:W3CDTF">2011-09-12T13:36:01Z</dcterms:modified>
</cp:coreProperties>
</file>