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5" r:id="rId5"/>
    <p:sldId id="266" r:id="rId6"/>
    <p:sldId id="259" r:id="rId7"/>
    <p:sldId id="267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41B55-AC77-4AB7-A5CF-2D4617F8CEF4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A655-8ABF-4E35-9A35-B934C90167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F99E2-9346-4180-B5FE-1FF8E90C8B27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A5D9A-5EE6-404F-B2AF-FDC3058BB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E1470-BCFA-4A16-B7FE-EA8B3DB21C8A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74162-B5FA-441C-964F-D7C4CFE988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1C2D2-7E6A-4B25-8044-16EB319D8684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7F605-C8B9-4BF9-B4AB-14FFECB9ED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4FBE8-C9D1-431A-942F-3600AEC42777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F1727-6E80-4FCA-A7DC-81904747DB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7D1B6-BE78-4AEE-92C4-904F4F366F3D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93E98-B6A9-48D7-B38B-D19AE5AF94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0AB40-8AC9-455B-A16B-D52256FB8402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CB69E-8E0E-41CF-A8D1-7FEE0590B2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A5248-C52B-4357-A916-8D12EAED7431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45044-56F9-4F03-BB09-EEEBB621C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73FD1-B2B2-45E1-A210-CBEBDF44E0E7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A72EE-8932-4DF6-93AC-902B969225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5A745-9A18-44EB-A91F-7E581A34CE44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C48C9-DF5B-4EE8-AEB3-39B858A949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6FF8E-DC94-4230-A7FC-E2EA83A83472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F7C65-B216-412B-A183-415E8F04E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5106D4-70E0-4F5B-84A1-F83793BA883B}" type="datetimeFigureOut">
              <a:rPr lang="en-US"/>
              <a:pPr>
                <a:defRPr/>
              </a:pPr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E9F01C-603E-48E8-B5A6-5DD35229CD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b="1" smtClean="0">
                <a:solidFill>
                  <a:schemeClr val="bg1"/>
                </a:solidFill>
              </a:rPr>
              <a:t>Moving Forward</a:t>
            </a:r>
            <a:endParaRPr lang="en-US" b="1" smtClean="0">
              <a:solidFill>
                <a:schemeClr val="bg1"/>
              </a:solidFill>
            </a:endParaRPr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rgbClr val="BFBFBF"/>
                </a:solidFill>
                <a:cs typeface="Arial" charset="0"/>
              </a:rPr>
              <a:t>Joanna Woolf</a:t>
            </a:r>
            <a:br>
              <a:rPr lang="en-GB" smtClean="0">
                <a:solidFill>
                  <a:srgbClr val="BFBFBF"/>
                </a:solidFill>
                <a:cs typeface="Arial" charset="0"/>
              </a:rPr>
            </a:br>
            <a:r>
              <a:rPr lang="en-GB" smtClean="0">
                <a:solidFill>
                  <a:srgbClr val="BFBFBF"/>
                </a:solidFill>
                <a:cs typeface="Arial" charset="0"/>
              </a:rPr>
              <a:t>Chief Executive Officer, Cogent SSC</a:t>
            </a:r>
            <a:endParaRPr lang="en-US" smtClean="0">
              <a:solidFill>
                <a:srgbClr val="BFBFBF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1143000"/>
          </a:xfrm>
        </p:spPr>
        <p:txBody>
          <a:bodyPr/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Life Sciences Skills Action Plan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Develop One Voice on Skills</a:t>
            </a:r>
          </a:p>
          <a:p>
            <a:r>
              <a:rPr lang="en-GB" dirty="0" smtClean="0"/>
              <a:t>Leadership through Life Sciences Skills Strategy Board LSSB</a:t>
            </a:r>
          </a:p>
          <a:p>
            <a:r>
              <a:rPr lang="en-GB" dirty="0" smtClean="0"/>
              <a:t>Delivery of Solutions through Life Sciences Advisory Council LAC</a:t>
            </a:r>
          </a:p>
          <a:p>
            <a:r>
              <a:rPr lang="en-GB" dirty="0" smtClean="0"/>
              <a:t>Ensure skills are not a bottleneck for growth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Membership of LSSB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179388" y="1830388"/>
            <a:ext cx="42481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Chris	Brinsmead	BIS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Mary	Baker	European Brain Council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Viggo	Birch	Novo Nordisk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Carol	Black	Department for Work and Pensions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Tony	Bradshaw	BioIndustry Association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David	Brennan	Astra Zeneca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Judy	Britton	BIS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Nigel	Brooksby	Nigel Brooksby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Aisling	Burnand	Cancer Research UK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William	Castell	Wellcome Trust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David	Coates	University of Dundee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Sally	Davies	Department for Health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Lesley	Earl	Huntingdon Life Sciences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Lesley	Galloway	Ethical Medicines Industry Group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Nigel	Gaymond	BioIndustry Association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Dennis	Gillings	Quintiles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Eddie	Gray	GlaxoSmithKline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Susan	Haird	UK Trade &amp; Investment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Richard	Hobbs	University of Birmingham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Andrew	Jack	Financial Times</a:t>
            </a: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4643438" y="1844675"/>
            <a:ext cx="4176712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Allison	Jeynes-Ellis	The Association of British 			Pharmaceutical Industry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Trevor	Jones	Merlin Bioscience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Haruo	Naito	Eisai Europe Limited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Una	O'Brien	Department for Health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Neil	Poulter	Imperial College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James	Sawyer	Prism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Fran	Sivers	Primary Care </a:t>
            </a:r>
            <a:br>
              <a:rPr lang="en-US" sz="1200">
                <a:latin typeface="Calibri" pitchFamily="34" charset="0"/>
              </a:rPr>
            </a:br>
            <a:r>
              <a:rPr lang="en-US" sz="1200">
                <a:latin typeface="Calibri" pitchFamily="34" charset="0"/>
              </a:rPr>
              <a:t>		Cardiovascular Society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Tom	Underwood	Alere Technologies Ltd</a:t>
            </a:r>
          </a:p>
          <a:p>
            <a:pPr>
              <a:tabLst>
                <a:tab pos="668338" algn="l"/>
                <a:tab pos="1455738" algn="l"/>
              </a:tabLst>
            </a:pPr>
            <a:r>
              <a:rPr lang="en-US" sz="1200">
                <a:latin typeface="Calibri" pitchFamily="34" charset="0"/>
              </a:rPr>
              <a:t>Oliver	Wells	Association of British Healthcare 		Industries</a:t>
            </a:r>
          </a:p>
        </p:txBody>
      </p:sp>
      <p:pic>
        <p:nvPicPr>
          <p:cNvPr id="14340" name="Picture 6" descr="LSSS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4292600"/>
            <a:ext cx="2611438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Consultation on Action Plan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First LAC discussion 2</a:t>
            </a:r>
            <a:r>
              <a:rPr lang="en-GB" sz="2000" b="1" baseline="30000" dirty="0" smtClean="0"/>
              <a:t>nd</a:t>
            </a:r>
            <a:r>
              <a:rPr lang="en-GB" sz="2000" b="1" dirty="0" smtClean="0"/>
              <a:t> December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OLS engagement in concept of a Skills Action Plan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Action Plan circulated to the LAC 12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April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Comments received and Action Plan revised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Action Plan presented to members of the LSSB 27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April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Comments received 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Action Plan revised and </a:t>
            </a:r>
            <a:r>
              <a:rPr lang="en-GB" sz="2000" b="1" dirty="0" err="1" smtClean="0"/>
              <a:t>recirculated</a:t>
            </a:r>
            <a:r>
              <a:rPr lang="en-GB" sz="2000" b="1" dirty="0" smtClean="0"/>
              <a:t> to LAC 2nd June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Action Plan included in delegate packs for LAC meeting 3</a:t>
            </a:r>
            <a:r>
              <a:rPr lang="en-GB" sz="2000" b="1" baseline="30000" dirty="0" smtClean="0"/>
              <a:t>rd</a:t>
            </a:r>
            <a:r>
              <a:rPr lang="en-GB" sz="2000" b="1" dirty="0" smtClean="0"/>
              <a:t> June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Final comments needed by 17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June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/>
              <a:t> Publication  week commencing 20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June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l"/>
            <a:r>
              <a:rPr lang="en-GB" sz="2800" dirty="0" smtClean="0">
                <a:solidFill>
                  <a:schemeClr val="bg1"/>
                </a:solidFill>
              </a:rPr>
              <a:t>ACTION PLAN and POTENTIAL SOLUTIONS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95536" y="1268760"/>
          <a:ext cx="8064896" cy="488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403244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ACTION PLAN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POTENTIAL SOLUTIONS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Immediate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Skills Signals Employers Universities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Placements, Professional Standards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Address Urgent Skills Gaps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Placements, SME’s, Professional Standards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Vocational Pathways to HE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Apprenticeships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Clear Articulation of Careers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Professional Standards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Medium Term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Better use of pathways to professions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Placements, Professional Standards, Apprenticeships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Embedding Leadership and Management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SME’s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Brokering Laboratory Placements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Placements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Forecasting Future Skills Demand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Placements, Professional Standards Apprenticeships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mtClean="0">
                <a:solidFill>
                  <a:schemeClr val="bg1"/>
                </a:solidFill>
              </a:rPr>
              <a:t>Working Together</a:t>
            </a:r>
            <a:r>
              <a:rPr lang="en-US" smtClean="0"/>
              <a:t> </a:t>
            </a:r>
          </a:p>
        </p:txBody>
      </p:sp>
      <p:pic>
        <p:nvPicPr>
          <p:cNvPr id="17410" name="Picture 4" descr="iStock_000007873190Med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37313" y="1484313"/>
            <a:ext cx="23463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395288" y="1311275"/>
            <a:ext cx="54673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4013" indent="-354013"/>
            <a:r>
              <a:rPr lang="en-GB" sz="2000" dirty="0">
                <a:latin typeface="Calibri" pitchFamily="34" charset="0"/>
              </a:rPr>
              <a:t>We are working with:</a:t>
            </a:r>
            <a:br>
              <a:rPr lang="en-GB" sz="2000" dirty="0">
                <a:latin typeface="Calibri" pitchFamily="34" charset="0"/>
              </a:rPr>
            </a:br>
            <a:endParaRPr lang="en-GB" sz="2000" dirty="0">
              <a:latin typeface="Calibri" pitchFamily="34" charset="0"/>
            </a:endParaRPr>
          </a:p>
          <a:p>
            <a:pPr marL="354013" indent="-354013">
              <a:buFontTx/>
              <a:buChar char="•"/>
            </a:pPr>
            <a:r>
              <a:rPr lang="en-GB" sz="2000" dirty="0">
                <a:latin typeface="Calibri" pitchFamily="34" charset="0"/>
              </a:rPr>
              <a:t>The Society of biology on the Accreditation Programme</a:t>
            </a:r>
            <a:br>
              <a:rPr lang="en-GB" sz="2000" dirty="0">
                <a:latin typeface="Calibri" pitchFamily="34" charset="0"/>
              </a:rPr>
            </a:br>
            <a:endParaRPr lang="en-GB" sz="2000" dirty="0">
              <a:latin typeface="Calibri" pitchFamily="34" charset="0"/>
            </a:endParaRPr>
          </a:p>
          <a:p>
            <a:pPr marL="354013" indent="-354013">
              <a:buFontTx/>
              <a:buChar char="•"/>
            </a:pPr>
            <a:r>
              <a:rPr lang="en-GB" sz="2000" dirty="0" err="1">
                <a:latin typeface="Calibri" pitchFamily="34" charset="0"/>
              </a:rPr>
              <a:t>Lantra</a:t>
            </a:r>
            <a:r>
              <a:rPr lang="en-GB" sz="2000" dirty="0">
                <a:latin typeface="Calibri" pitchFamily="34" charset="0"/>
              </a:rPr>
              <a:t> on In-Vivo skills</a:t>
            </a:r>
            <a:br>
              <a:rPr lang="en-GB" sz="2000" dirty="0">
                <a:latin typeface="Calibri" pitchFamily="34" charset="0"/>
              </a:rPr>
            </a:br>
            <a:endParaRPr lang="en-GB" sz="2000" dirty="0">
              <a:latin typeface="Calibri" pitchFamily="34" charset="0"/>
            </a:endParaRPr>
          </a:p>
          <a:p>
            <a:pPr marL="354013" indent="-354013">
              <a:buFontTx/>
              <a:buChar char="•"/>
            </a:pPr>
            <a:r>
              <a:rPr lang="en-GB" sz="2000" dirty="0">
                <a:latin typeface="Calibri" pitchFamily="34" charset="0"/>
              </a:rPr>
              <a:t>The CRO’s on developing a Higher Level Apprenticeship for Life sciences</a:t>
            </a:r>
            <a:br>
              <a:rPr lang="en-GB" sz="2000" dirty="0">
                <a:latin typeface="Calibri" pitchFamily="34" charset="0"/>
              </a:rPr>
            </a:br>
            <a:endParaRPr lang="en-GB" sz="2000" dirty="0">
              <a:latin typeface="Calibri" pitchFamily="34" charset="0"/>
            </a:endParaRPr>
          </a:p>
          <a:p>
            <a:pPr marL="354013" indent="-354013">
              <a:buFontTx/>
              <a:buChar char="•"/>
            </a:pPr>
            <a:r>
              <a:rPr lang="en-GB" sz="2000" dirty="0">
                <a:latin typeface="Calibri" pitchFamily="34" charset="0"/>
              </a:rPr>
              <a:t>The </a:t>
            </a:r>
            <a:r>
              <a:rPr lang="en-GB" sz="2000" dirty="0" smtClean="0">
                <a:latin typeface="Calibri" pitchFamily="34" charset="0"/>
              </a:rPr>
              <a:t>BIA/EMIG/ABPI </a:t>
            </a:r>
            <a:r>
              <a:rPr lang="en-GB" sz="2000" dirty="0">
                <a:latin typeface="Calibri" pitchFamily="34" charset="0"/>
              </a:rPr>
              <a:t>on developing an offer for SME’s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Focus for Today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solidFill>
                  <a:schemeClr val="tx2"/>
                </a:solidFill>
              </a:rPr>
              <a:t> </a:t>
            </a:r>
            <a:r>
              <a:rPr lang="en-GB" sz="2000" dirty="0" smtClean="0"/>
              <a:t>The Action Plan has been developed over the last 6 months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Commit to publication week commencing 20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June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Focus on developing solutions to take forward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Organised the workshops into 4 cross cutting potential solutions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 Placements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 Occupational Standards for Professionals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 SME’s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  Apprenticeships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Need to consider other potential priority solutions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Agree sub groups to develop the solutions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228</Words>
  <Application>Microsoft Office PowerPoint</Application>
  <PresentationFormat>On-screen Show (4:3)</PresentationFormat>
  <Paragraphs>86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Moving Forward</vt:lpstr>
      <vt:lpstr>Life Sciences Skills Action Plan</vt:lpstr>
      <vt:lpstr>Membership of LSSB</vt:lpstr>
      <vt:lpstr>Consultation on Action Plan</vt:lpstr>
      <vt:lpstr>ACTION PLAN and POTENTIAL SOLUTIONS</vt:lpstr>
      <vt:lpstr>Working Together </vt:lpstr>
      <vt:lpstr>Focus for Today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tina.sawyer</cp:lastModifiedBy>
  <cp:revision>15</cp:revision>
  <dcterms:created xsi:type="dcterms:W3CDTF">2011-02-18T15:00:35Z</dcterms:created>
  <dcterms:modified xsi:type="dcterms:W3CDTF">2011-06-13T16:16:21Z</dcterms:modified>
</cp:coreProperties>
</file>