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8" r:id="rId3"/>
    <p:sldId id="266" r:id="rId4"/>
    <p:sldId id="261" r:id="rId5"/>
    <p:sldId id="269" r:id="rId6"/>
    <p:sldId id="270" r:id="rId7"/>
    <p:sldId id="263" r:id="rId8"/>
    <p:sldId id="264" r:id="rId9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3200" kern="1200">
        <a:solidFill>
          <a:schemeClr val="accent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3200" kern="1200">
        <a:solidFill>
          <a:schemeClr val="accent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3200" kern="1200">
        <a:solidFill>
          <a:schemeClr val="accent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3200" kern="1200">
        <a:solidFill>
          <a:schemeClr val="accent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3200" kern="1200">
        <a:solidFill>
          <a:schemeClr val="accent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3200" kern="1200">
        <a:solidFill>
          <a:schemeClr val="accent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3200" kern="1200">
        <a:solidFill>
          <a:schemeClr val="accent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3200" kern="1200">
        <a:solidFill>
          <a:schemeClr val="accent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3200" kern="1200">
        <a:solidFill>
          <a:schemeClr val="accent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37" autoAdjust="0"/>
    <p:restoredTop sz="77897" autoAdjust="0"/>
  </p:normalViewPr>
  <p:slideViewPr>
    <p:cSldViewPr>
      <p:cViewPr varScale="1">
        <p:scale>
          <a:sx n="62" d="100"/>
          <a:sy n="62" d="100"/>
        </p:scale>
        <p:origin x="-1374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94519565-7B50-4852-8D78-02FAF20D8851}" type="datetimeFigureOut">
              <a:rPr lang="en-GB"/>
              <a:pPr>
                <a:defRPr/>
              </a:pPr>
              <a:t>16/04/2012</a:t>
            </a:fld>
            <a:endParaRPr lang="en-GB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2151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151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6A2DB7B9-92FE-4018-ACAA-A0174A7924B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GB" smtClean="0"/>
              <a:t>What is a placement?</a:t>
            </a:r>
          </a:p>
          <a:p>
            <a:pPr eaLnBrk="1" hangingPunct="1"/>
            <a:r>
              <a:rPr lang="en-GB" smtClean="0"/>
              <a:t>Lots of types – all funded differently or not at all!</a:t>
            </a:r>
          </a:p>
          <a:p>
            <a:pPr eaLnBrk="1" hangingPunct="1"/>
            <a:endParaRPr lang="en-GB" smtClean="0"/>
          </a:p>
          <a:p>
            <a:pPr eaLnBrk="1" hangingPunct="1"/>
            <a:r>
              <a:rPr lang="en-GB" smtClean="0"/>
              <a:t>Issues with this as it’s unclear and time consuming for employers and participants – benefits are however there 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5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GB" smtClean="0"/>
              <a:t>What is a placement?</a:t>
            </a:r>
          </a:p>
          <a:p>
            <a:pPr eaLnBrk="1" hangingPunct="1"/>
            <a:r>
              <a:rPr lang="en-GB" smtClean="0"/>
              <a:t>Lots of types – all funded differently or not at all!</a:t>
            </a:r>
          </a:p>
          <a:p>
            <a:pPr eaLnBrk="1" hangingPunct="1"/>
            <a:endParaRPr lang="en-GB" smtClean="0"/>
          </a:p>
          <a:p>
            <a:pPr eaLnBrk="1" hangingPunct="1"/>
            <a:r>
              <a:rPr lang="en-GB" smtClean="0"/>
              <a:t>Issues with this as it’s unclear and time consuming for employers and participants – benefits are however there 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GB" smtClean="0"/>
              <a:t>Based on a range of evidence from working group and external. </a:t>
            </a:r>
          </a:p>
          <a:p>
            <a:pPr eaLnBrk="1" hangingPunct="1"/>
            <a:endParaRPr lang="en-GB" smtClean="0"/>
          </a:p>
          <a:p>
            <a:pPr eaLnBrk="1" hangingPunct="1"/>
            <a:r>
              <a:rPr lang="en-GB" smtClean="0"/>
              <a:t>Evidence base shows way forward is to offer coordination, reward/incentivising for all – particularly for SMEs – they need support</a:t>
            </a:r>
          </a:p>
          <a:p>
            <a:pPr eaLnBrk="1" hangingPunct="1"/>
            <a:endParaRPr lang="en-GB" smtClean="0"/>
          </a:p>
          <a:p>
            <a:pPr eaLnBrk="1" hangingPunct="1"/>
            <a:r>
              <a:rPr lang="en-GB" smtClean="0"/>
              <a:t>Global business needs global solutions – need to explore international market and increasing awareness to students/researchers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lnSpc>
                <a:spcPct val="80000"/>
              </a:lnSpc>
            </a:pPr>
            <a:endParaRPr lang="en-GB" sz="800" b="1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lnSpc>
                <a:spcPct val="80000"/>
              </a:lnSpc>
            </a:pPr>
            <a:endParaRPr lang="en-GB" sz="800" b="1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786D6C-B241-4DD4-A975-804056C109C5}" type="datetimeFigureOut">
              <a:rPr lang="en-US"/>
              <a:pPr>
                <a:defRPr/>
              </a:pPr>
              <a:t>4/16/2012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02BE6E-2647-42DE-8574-0CBA273B58B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1F5FBD-496B-4C06-80C8-64C743950F8A}" type="datetimeFigureOut">
              <a:rPr lang="en-US"/>
              <a:pPr>
                <a:defRPr/>
              </a:pPr>
              <a:t>4/16/2012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D5F1C2-396E-4D7F-BFBC-6C6F1668C8C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230A7D-D03B-4EDC-9B6E-55EC11D04E83}" type="datetimeFigureOut">
              <a:rPr lang="en-US"/>
              <a:pPr>
                <a:defRPr/>
              </a:pPr>
              <a:t>4/16/2012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32292B-2184-4340-9241-4855C4955A9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5629AC-C2FE-4DF3-A99D-E756AC5BB135}" type="datetimeFigureOut">
              <a:rPr lang="en-US"/>
              <a:pPr>
                <a:defRPr/>
              </a:pPr>
              <a:t>4/16/2012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5F88FB-958C-4379-825F-9DF545D2AE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F7A05D-6E86-46F7-926D-030DEFE4E780}" type="datetimeFigureOut">
              <a:rPr lang="en-US"/>
              <a:pPr>
                <a:defRPr/>
              </a:pPr>
              <a:t>4/16/2012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C47CEF-E8D7-4A00-B03F-29BAEA256B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19E35A-0C85-4DE7-B842-C79FD5FA1145}" type="datetimeFigureOut">
              <a:rPr lang="en-US"/>
              <a:pPr>
                <a:defRPr/>
              </a:pPr>
              <a:t>4/16/2012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26B34C-A81B-4AA8-A24C-283060A5566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9C073E-096F-4C5C-9FAC-3111AFA86355}" type="datetimeFigureOut">
              <a:rPr lang="en-US"/>
              <a:pPr>
                <a:defRPr/>
              </a:pPr>
              <a:t>4/16/2012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ADF012-F389-40DD-9902-03441D77D99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187221-7BCC-46A3-ACD5-3AB1D751255A}" type="datetimeFigureOut">
              <a:rPr lang="en-US"/>
              <a:pPr>
                <a:defRPr/>
              </a:pPr>
              <a:t>4/16/2012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A98668-575E-4E73-801F-47825292F37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19D0F6-B2CA-4881-86F6-3E1486433F8D}" type="datetimeFigureOut">
              <a:rPr lang="en-US"/>
              <a:pPr>
                <a:defRPr/>
              </a:pPr>
              <a:t>4/16/2012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9AF954-8B19-404C-91D4-CC8B65BE599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C2E91B-9862-4A39-8020-AC0F013D8666}" type="datetimeFigureOut">
              <a:rPr lang="en-US"/>
              <a:pPr>
                <a:defRPr/>
              </a:pPr>
              <a:t>4/16/2012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79CDEA-B1AB-4753-87C1-07ED689901A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D7F17F-A9B7-4263-8123-2D7A6294183D}" type="datetimeFigureOut">
              <a:rPr lang="en-US"/>
              <a:pPr>
                <a:defRPr/>
              </a:pPr>
              <a:t>4/16/2012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3DA1D6-950B-4FB2-9B47-593B3A59915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7DB4BB3-8709-42A1-A643-BE04613E812F}" type="datetimeFigureOut">
              <a:rPr lang="en-US"/>
              <a:pPr>
                <a:defRPr/>
              </a:pPr>
              <a:t>4/16/2012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7E5DBF1-8CCC-4284-A6B1-EA72CEC6B20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mailto:caroline.sudworth@cogent-ssc.com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hyperlink" Target="mailto:john.holton@cogent-ssc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ctrTitle"/>
          </p:nvPr>
        </p:nvSpPr>
        <p:spPr>
          <a:xfrm>
            <a:off x="685800" y="1484313"/>
            <a:ext cx="7772400" cy="1368425"/>
          </a:xfrm>
        </p:spPr>
        <p:txBody>
          <a:bodyPr/>
          <a:lstStyle/>
          <a:p>
            <a:pPr algn="l" eaLnBrk="1" hangingPunct="1"/>
            <a:r>
              <a:rPr lang="en-GB" sz="4800" smtClean="0">
                <a:solidFill>
                  <a:schemeClr val="bg1"/>
                </a:solidFill>
                <a:latin typeface="Arial" charset="0"/>
                <a:cs typeface="Arial" charset="0"/>
              </a:rPr>
              <a:t>Moving Forward:</a:t>
            </a:r>
            <a:br>
              <a:rPr lang="en-GB" sz="480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en-GB" sz="4800" smtClean="0">
                <a:solidFill>
                  <a:schemeClr val="bg1"/>
                </a:solidFill>
                <a:latin typeface="Arial" charset="0"/>
                <a:cs typeface="Arial" charset="0"/>
              </a:rPr>
              <a:t>Placements and Mentoring</a:t>
            </a:r>
            <a:endParaRPr lang="en-US" sz="4800" smtClean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  <p:sp>
        <p:nvSpPr>
          <p:cNvPr id="14339" name="Subtitle 2"/>
          <p:cNvSpPr>
            <a:spLocks noGrp="1"/>
          </p:cNvSpPr>
          <p:nvPr>
            <p:ph type="subTitle" idx="1"/>
          </p:nvPr>
        </p:nvSpPr>
        <p:spPr>
          <a:xfrm>
            <a:off x="755650" y="3357563"/>
            <a:ext cx="7632700" cy="1655762"/>
          </a:xfrm>
        </p:spPr>
        <p:txBody>
          <a:bodyPr/>
          <a:lstStyle/>
          <a:p>
            <a:pPr algn="l" eaLnBrk="1" hangingPunct="1"/>
            <a:r>
              <a:rPr lang="en-GB" smtClean="0">
                <a:solidFill>
                  <a:srgbClr val="BFBFBF"/>
                </a:solidFill>
                <a:latin typeface="Arial" charset="0"/>
                <a:cs typeface="Arial" charset="0"/>
              </a:rPr>
              <a:t>Caroline Sudworth, Cogent</a:t>
            </a:r>
          </a:p>
          <a:p>
            <a:pPr algn="l" eaLnBrk="1" hangingPunct="1"/>
            <a:r>
              <a:rPr lang="en-GB" sz="1800" smtClean="0">
                <a:solidFill>
                  <a:srgbClr val="BFBFBF"/>
                </a:solidFill>
                <a:latin typeface="Arial" charset="0"/>
                <a:cs typeface="Arial" charset="0"/>
              </a:rPr>
              <a:t>April 2012</a:t>
            </a:r>
            <a:endParaRPr lang="en-US" sz="1800" smtClean="0">
              <a:solidFill>
                <a:srgbClr val="BFBFBF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7"/>
          <p:cNvSpPr>
            <a:spLocks noChangeArrowheads="1"/>
          </p:cNvSpPr>
          <p:nvPr/>
        </p:nvSpPr>
        <p:spPr bwMode="auto">
          <a:xfrm>
            <a:off x="2700338" y="1268413"/>
            <a:ext cx="3382962" cy="9366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2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b="1">
                <a:solidFill>
                  <a:schemeClr val="bg1"/>
                </a:solidFill>
              </a:rPr>
              <a:t>LAC</a:t>
            </a:r>
          </a:p>
        </p:txBody>
      </p:sp>
      <p:sp>
        <p:nvSpPr>
          <p:cNvPr id="18440" name="Rectangle 8"/>
          <p:cNvSpPr>
            <a:spLocks noChangeArrowheads="1"/>
          </p:cNvSpPr>
          <p:nvPr/>
        </p:nvSpPr>
        <p:spPr bwMode="auto">
          <a:xfrm>
            <a:off x="2124075" y="4365625"/>
            <a:ext cx="4608513" cy="20161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2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b="1">
                <a:solidFill>
                  <a:schemeClr val="bg1"/>
                </a:solidFill>
              </a:rPr>
              <a:t>Similar Outcomes</a:t>
            </a:r>
          </a:p>
          <a:p>
            <a:pPr algn="ctr"/>
            <a:r>
              <a:rPr lang="en-GB" sz="2800">
                <a:solidFill>
                  <a:schemeClr val="bg1"/>
                </a:solidFill>
              </a:rPr>
              <a:t>Evidence Base</a:t>
            </a:r>
          </a:p>
          <a:p>
            <a:pPr algn="ctr"/>
            <a:r>
              <a:rPr lang="en-GB" sz="2800">
                <a:solidFill>
                  <a:schemeClr val="bg1"/>
                </a:solidFill>
              </a:rPr>
              <a:t>Recommendations</a:t>
            </a:r>
          </a:p>
          <a:p>
            <a:pPr algn="ctr"/>
            <a:r>
              <a:rPr lang="en-GB" sz="2800">
                <a:solidFill>
                  <a:schemeClr val="bg1"/>
                </a:solidFill>
              </a:rPr>
              <a:t>Strategy </a:t>
            </a:r>
          </a:p>
        </p:txBody>
      </p:sp>
      <p:sp>
        <p:nvSpPr>
          <p:cNvPr id="18443" name="AutoShape 11"/>
          <p:cNvSpPr>
            <a:spLocks noChangeArrowheads="1"/>
          </p:cNvSpPr>
          <p:nvPr/>
        </p:nvSpPr>
        <p:spPr bwMode="auto">
          <a:xfrm>
            <a:off x="3563938" y="2276475"/>
            <a:ext cx="1800225" cy="2016125"/>
          </a:xfrm>
          <a:custGeom>
            <a:avLst/>
            <a:gdLst>
              <a:gd name="T0" fmla="*/ 150037490 w 21600"/>
              <a:gd name="T1" fmla="*/ 94091703 h 21600"/>
              <a:gd name="T2" fmla="*/ 75018787 w 21600"/>
              <a:gd name="T3" fmla="*/ 188183313 h 21600"/>
              <a:gd name="T4" fmla="*/ 0 w 21600"/>
              <a:gd name="T5" fmla="*/ 94091703 h 21600"/>
              <a:gd name="T6" fmla="*/ 75018787 w 21600"/>
              <a:gd name="T7" fmla="*/ 0 h 21600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2160 w 21600"/>
              <a:gd name="T13" fmla="*/ 8640 h 21600"/>
              <a:gd name="T14" fmla="*/ 19440 w 21600"/>
              <a:gd name="T15" fmla="*/ 1296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00" y="0"/>
                </a:moveTo>
                <a:lnTo>
                  <a:pt x="6480" y="4320"/>
                </a:lnTo>
                <a:lnTo>
                  <a:pt x="8640" y="4320"/>
                </a:lnTo>
                <a:lnTo>
                  <a:pt x="8640" y="8640"/>
                </a:lnTo>
                <a:lnTo>
                  <a:pt x="4320" y="8640"/>
                </a:lnTo>
                <a:lnTo>
                  <a:pt x="4320" y="6480"/>
                </a:lnTo>
                <a:lnTo>
                  <a:pt x="0" y="10800"/>
                </a:lnTo>
                <a:lnTo>
                  <a:pt x="4320" y="15120"/>
                </a:lnTo>
                <a:lnTo>
                  <a:pt x="4320" y="12960"/>
                </a:lnTo>
                <a:lnTo>
                  <a:pt x="8640" y="12960"/>
                </a:lnTo>
                <a:lnTo>
                  <a:pt x="8640" y="17280"/>
                </a:lnTo>
                <a:lnTo>
                  <a:pt x="6480" y="17280"/>
                </a:lnTo>
                <a:lnTo>
                  <a:pt x="10800" y="21600"/>
                </a:lnTo>
                <a:lnTo>
                  <a:pt x="15120" y="17280"/>
                </a:lnTo>
                <a:lnTo>
                  <a:pt x="12960" y="17280"/>
                </a:lnTo>
                <a:lnTo>
                  <a:pt x="12960" y="12960"/>
                </a:lnTo>
                <a:lnTo>
                  <a:pt x="17280" y="12960"/>
                </a:lnTo>
                <a:lnTo>
                  <a:pt x="17280" y="15120"/>
                </a:lnTo>
                <a:lnTo>
                  <a:pt x="21600" y="10800"/>
                </a:lnTo>
                <a:lnTo>
                  <a:pt x="17280" y="6480"/>
                </a:lnTo>
                <a:lnTo>
                  <a:pt x="17280" y="8640"/>
                </a:lnTo>
                <a:lnTo>
                  <a:pt x="12960" y="8640"/>
                </a:lnTo>
                <a:lnTo>
                  <a:pt x="12960" y="4320"/>
                </a:lnTo>
                <a:lnTo>
                  <a:pt x="15120" y="432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8444" name="Rectangle 12"/>
          <p:cNvSpPr>
            <a:spLocks noChangeArrowheads="1"/>
          </p:cNvSpPr>
          <p:nvPr/>
        </p:nvSpPr>
        <p:spPr bwMode="auto">
          <a:xfrm>
            <a:off x="107950" y="2565400"/>
            <a:ext cx="3382963" cy="13684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2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b="1">
                <a:solidFill>
                  <a:schemeClr val="bg1"/>
                </a:solidFill>
              </a:rPr>
              <a:t>SME </a:t>
            </a:r>
          </a:p>
          <a:p>
            <a:pPr algn="ctr"/>
            <a:r>
              <a:rPr lang="en-GB" b="1">
                <a:solidFill>
                  <a:schemeClr val="bg1"/>
                </a:solidFill>
              </a:rPr>
              <a:t>Working Group</a:t>
            </a:r>
          </a:p>
        </p:txBody>
      </p:sp>
      <p:sp>
        <p:nvSpPr>
          <p:cNvPr id="18445" name="Rectangle 13"/>
          <p:cNvSpPr>
            <a:spLocks noChangeArrowheads="1"/>
          </p:cNvSpPr>
          <p:nvPr/>
        </p:nvSpPr>
        <p:spPr bwMode="auto">
          <a:xfrm>
            <a:off x="5510213" y="2565400"/>
            <a:ext cx="3382962" cy="13684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2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GB" b="1">
                <a:solidFill>
                  <a:schemeClr val="bg1"/>
                </a:solidFill>
              </a:rPr>
              <a:t>Placements</a:t>
            </a:r>
          </a:p>
          <a:p>
            <a:pPr algn="ctr"/>
            <a:r>
              <a:rPr lang="en-GB" b="1">
                <a:solidFill>
                  <a:schemeClr val="bg1"/>
                </a:solidFill>
              </a:rPr>
              <a:t>Working Group</a:t>
            </a:r>
          </a:p>
        </p:txBody>
      </p:sp>
      <p:sp>
        <p:nvSpPr>
          <p:cNvPr id="16390" name="Rectangle 2"/>
          <p:cNvSpPr>
            <a:spLocks/>
          </p:cNvSpPr>
          <p:nvPr/>
        </p:nvSpPr>
        <p:spPr bwMode="auto">
          <a:xfrm>
            <a:off x="457200" y="274638"/>
            <a:ext cx="8229600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/>
            <a:r>
              <a:rPr lang="en-GB" sz="3600">
                <a:solidFill>
                  <a:schemeClr val="bg1"/>
                </a:solidFill>
              </a:rPr>
              <a:t>Consolidation…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40" grpId="0" animBg="1"/>
      <p:bldP spid="18443" grpId="0" animBg="1"/>
      <p:bldP spid="18444" grpId="0" animBg="1"/>
      <p:bldP spid="1844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/>
          <p:cNvSpPr>
            <a:spLocks noGrp="1"/>
          </p:cNvSpPr>
          <p:nvPr>
            <p:ph type="title" idx="4294967295"/>
          </p:nvPr>
        </p:nvSpPr>
        <p:spPr>
          <a:xfrm>
            <a:off x="250825" y="260350"/>
            <a:ext cx="8229600" cy="561975"/>
          </a:xfrm>
        </p:spPr>
        <p:txBody>
          <a:bodyPr/>
          <a:lstStyle/>
          <a:p>
            <a:pPr algn="l"/>
            <a:r>
              <a:rPr lang="en-GB" sz="3600" smtClean="0">
                <a:solidFill>
                  <a:schemeClr val="bg1"/>
                </a:solidFill>
                <a:latin typeface="Arial" charset="0"/>
              </a:rPr>
              <a:t>Mentoring: A Review </a:t>
            </a:r>
          </a:p>
        </p:txBody>
      </p:sp>
      <p:sp>
        <p:nvSpPr>
          <p:cNvPr id="37891" name="Rectangle 3"/>
          <p:cNvSpPr>
            <a:spLocks noGrp="1"/>
          </p:cNvSpPr>
          <p:nvPr>
            <p:ph type="body" idx="4294967295"/>
          </p:nvPr>
        </p:nvSpPr>
        <p:spPr>
          <a:xfrm>
            <a:off x="179388" y="1412875"/>
            <a:ext cx="8640762" cy="4895850"/>
          </a:xfrm>
        </p:spPr>
        <p:txBody>
          <a:bodyPr/>
          <a:lstStyle/>
          <a:p>
            <a:r>
              <a:rPr lang="en-GB" sz="2000" smtClean="0">
                <a:solidFill>
                  <a:schemeClr val="accent1"/>
                </a:solidFill>
                <a:latin typeface="Arial" charset="0"/>
              </a:rPr>
              <a:t>Focus on start-ups and scale-ups</a:t>
            </a:r>
            <a:endParaRPr lang="en-GB" sz="1800" smtClean="0">
              <a:solidFill>
                <a:schemeClr val="accent1"/>
              </a:solidFill>
              <a:latin typeface="Arial" charset="0"/>
            </a:endParaRPr>
          </a:p>
          <a:p>
            <a:r>
              <a:rPr lang="en-GB" sz="2000" smtClean="0">
                <a:solidFill>
                  <a:schemeClr val="accent1"/>
                </a:solidFill>
                <a:latin typeface="Arial" charset="0"/>
              </a:rPr>
              <a:t>Matching Facility Required</a:t>
            </a:r>
          </a:p>
          <a:p>
            <a:pPr lvl="1"/>
            <a:r>
              <a:rPr lang="en-GB" sz="1800" smtClean="0">
                <a:solidFill>
                  <a:schemeClr val="accent1"/>
                </a:solidFill>
                <a:latin typeface="Arial" charset="0"/>
              </a:rPr>
              <a:t>Database for life sciences;</a:t>
            </a:r>
          </a:p>
          <a:p>
            <a:pPr lvl="1"/>
            <a:r>
              <a:rPr lang="en-GB" sz="1800" smtClean="0">
                <a:solidFill>
                  <a:schemeClr val="accent1"/>
                </a:solidFill>
                <a:latin typeface="Arial" charset="0"/>
              </a:rPr>
              <a:t>SME mentees linked up with suitable mentors</a:t>
            </a:r>
          </a:p>
          <a:p>
            <a:pPr lvl="1"/>
            <a:r>
              <a:rPr lang="en-GB" sz="1800" smtClean="0">
                <a:solidFill>
                  <a:schemeClr val="accent1"/>
                </a:solidFill>
                <a:latin typeface="Arial" charset="0"/>
              </a:rPr>
              <a:t>Supporting service through mentoring experience</a:t>
            </a:r>
          </a:p>
          <a:p>
            <a:pPr lvl="1"/>
            <a:r>
              <a:rPr lang="en-GB" sz="1800" smtClean="0">
                <a:solidFill>
                  <a:schemeClr val="accent1"/>
                </a:solidFill>
                <a:latin typeface="Arial" charset="0"/>
              </a:rPr>
              <a:t>Website facility</a:t>
            </a:r>
          </a:p>
          <a:p>
            <a:r>
              <a:rPr lang="en-GB" sz="2000" smtClean="0">
                <a:solidFill>
                  <a:schemeClr val="accent1"/>
                </a:solidFill>
                <a:latin typeface="Arial" charset="0"/>
              </a:rPr>
              <a:t>Supported Training of Mentors </a:t>
            </a:r>
          </a:p>
          <a:p>
            <a:pPr lvl="1"/>
            <a:r>
              <a:rPr lang="en-GB" sz="1800" smtClean="0">
                <a:solidFill>
                  <a:schemeClr val="accent1"/>
                </a:solidFill>
                <a:latin typeface="Arial" charset="0"/>
              </a:rPr>
              <a:t>Workshops to develop and train mentors</a:t>
            </a:r>
          </a:p>
          <a:p>
            <a:pPr lvl="1"/>
            <a:r>
              <a:rPr lang="en-GB" sz="1800" smtClean="0">
                <a:solidFill>
                  <a:schemeClr val="accent1"/>
                </a:solidFill>
                <a:latin typeface="Arial" charset="0"/>
              </a:rPr>
              <a:t>On call support for mentors</a:t>
            </a:r>
          </a:p>
          <a:p>
            <a:r>
              <a:rPr lang="en-GB" sz="2000" smtClean="0">
                <a:solidFill>
                  <a:schemeClr val="accent1"/>
                </a:solidFill>
                <a:latin typeface="Arial" charset="0"/>
              </a:rPr>
              <a:t>Builds on existing Mentoring schemes, e.g. BIS Mentorsme and NESTA</a:t>
            </a:r>
          </a:p>
          <a:p>
            <a:r>
              <a:rPr lang="en-GB" sz="2000" smtClean="0">
                <a:solidFill>
                  <a:schemeClr val="accent1"/>
                </a:solidFill>
                <a:latin typeface="Arial" charset="0"/>
              </a:rPr>
              <a:t>Aim to increase uptake and engagement in skills training, particularly SMEs and supply chains</a:t>
            </a:r>
          </a:p>
          <a:p>
            <a:r>
              <a:rPr lang="en-GB" sz="2000" smtClean="0">
                <a:solidFill>
                  <a:schemeClr val="accent1"/>
                </a:solidFill>
                <a:latin typeface="Arial" charset="0"/>
              </a:rPr>
              <a:t>Aim to support new business growth and longevity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1975"/>
          </a:xfrm>
        </p:spPr>
        <p:txBody>
          <a:bodyPr/>
          <a:lstStyle/>
          <a:p>
            <a:pPr algn="l"/>
            <a:r>
              <a:rPr lang="en-GB" sz="3600" smtClean="0">
                <a:solidFill>
                  <a:schemeClr val="bg1"/>
                </a:solidFill>
                <a:latin typeface="Arial" charset="0"/>
              </a:rPr>
              <a:t>Placements: A Review</a:t>
            </a:r>
          </a:p>
        </p:txBody>
      </p:sp>
      <p:sp>
        <p:nvSpPr>
          <p:cNvPr id="24578" name="Rectangle 3"/>
          <p:cNvSpPr>
            <a:spLocks noGrp="1"/>
          </p:cNvSpPr>
          <p:nvPr>
            <p:ph type="body" idx="1"/>
          </p:nvPr>
        </p:nvSpPr>
        <p:spPr>
          <a:xfrm>
            <a:off x="323850" y="1341438"/>
            <a:ext cx="8569325" cy="5256212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GB" sz="1800" b="1" smtClean="0">
                <a:solidFill>
                  <a:schemeClr val="accent1"/>
                </a:solidFill>
                <a:latin typeface="Arial" charset="0"/>
              </a:rPr>
              <a:t>Support for a not-for-profit placements service </a:t>
            </a:r>
          </a:p>
          <a:p>
            <a:pPr>
              <a:lnSpc>
                <a:spcPct val="80000"/>
              </a:lnSpc>
            </a:pPr>
            <a:endParaRPr lang="en-GB" sz="1800" b="1" smtClean="0">
              <a:solidFill>
                <a:schemeClr val="accent1"/>
              </a:solidFill>
              <a:latin typeface="Arial" charset="0"/>
            </a:endParaRPr>
          </a:p>
          <a:p>
            <a:pPr>
              <a:lnSpc>
                <a:spcPct val="80000"/>
              </a:lnSpc>
            </a:pPr>
            <a:r>
              <a:rPr lang="en-GB" sz="1800" b="1" smtClean="0">
                <a:solidFill>
                  <a:schemeClr val="accent1"/>
                </a:solidFill>
                <a:latin typeface="Arial" charset="0"/>
              </a:rPr>
              <a:t>Engage Industry, Higher Education &amp; Trainees</a:t>
            </a:r>
          </a:p>
          <a:p>
            <a:pPr lvl="1">
              <a:lnSpc>
                <a:spcPct val="80000"/>
              </a:lnSpc>
            </a:pPr>
            <a:r>
              <a:rPr lang="en-GB" sz="1600" smtClean="0">
                <a:solidFill>
                  <a:schemeClr val="accent1"/>
                </a:solidFill>
                <a:latin typeface="Arial" charset="0"/>
              </a:rPr>
              <a:t>Devise routes to increase SME &amp; CRO placement provision</a:t>
            </a:r>
          </a:p>
          <a:p>
            <a:pPr lvl="1">
              <a:lnSpc>
                <a:spcPct val="80000"/>
              </a:lnSpc>
            </a:pPr>
            <a:r>
              <a:rPr lang="en-GB" sz="1600" smtClean="0">
                <a:solidFill>
                  <a:schemeClr val="accent1"/>
                </a:solidFill>
                <a:latin typeface="Arial" charset="0"/>
              </a:rPr>
              <a:t>Ensure quality</a:t>
            </a:r>
          </a:p>
          <a:p>
            <a:pPr lvl="1">
              <a:lnSpc>
                <a:spcPct val="80000"/>
              </a:lnSpc>
            </a:pPr>
            <a:r>
              <a:rPr lang="en-GB" sz="1600" smtClean="0">
                <a:solidFill>
                  <a:schemeClr val="accent1"/>
                </a:solidFill>
                <a:latin typeface="Arial" charset="0"/>
              </a:rPr>
              <a:t>Offer pre-placement training to trainees and HE/Industry participants</a:t>
            </a:r>
          </a:p>
          <a:p>
            <a:pPr lvl="1">
              <a:lnSpc>
                <a:spcPct val="80000"/>
              </a:lnSpc>
            </a:pPr>
            <a:r>
              <a:rPr lang="en-GB" sz="1600" smtClean="0">
                <a:solidFill>
                  <a:schemeClr val="accent1"/>
                </a:solidFill>
                <a:latin typeface="Arial" charset="0"/>
              </a:rPr>
              <a:t>Offer employers an incentive, such as R&amp;D Tax Credits or a National Insurance Holiday</a:t>
            </a:r>
          </a:p>
          <a:p>
            <a:pPr lvl="1">
              <a:lnSpc>
                <a:spcPct val="80000"/>
              </a:lnSpc>
            </a:pPr>
            <a:r>
              <a:rPr lang="en-GB" sz="1600" smtClean="0">
                <a:solidFill>
                  <a:schemeClr val="accent1"/>
                </a:solidFill>
                <a:latin typeface="Arial" charset="0"/>
              </a:rPr>
              <a:t>Offer participants a fixed tuition fee &amp; student loan interest freeze</a:t>
            </a:r>
          </a:p>
          <a:p>
            <a:pPr lvl="1">
              <a:lnSpc>
                <a:spcPct val="80000"/>
              </a:lnSpc>
            </a:pPr>
            <a:r>
              <a:rPr lang="en-GB" sz="1600" smtClean="0">
                <a:solidFill>
                  <a:schemeClr val="accent1"/>
                </a:solidFill>
                <a:latin typeface="Arial" charset="0"/>
              </a:rPr>
              <a:t>Showcase benefits &amp; good working practice</a:t>
            </a:r>
          </a:p>
          <a:p>
            <a:pPr lvl="1">
              <a:lnSpc>
                <a:spcPct val="80000"/>
              </a:lnSpc>
            </a:pPr>
            <a:endParaRPr lang="en-GB" sz="1600" smtClean="0">
              <a:solidFill>
                <a:schemeClr val="accent1"/>
              </a:solidFill>
              <a:latin typeface="Arial" charset="0"/>
            </a:endParaRPr>
          </a:p>
          <a:p>
            <a:pPr>
              <a:lnSpc>
                <a:spcPct val="80000"/>
              </a:lnSpc>
            </a:pPr>
            <a:r>
              <a:rPr lang="en-GB" sz="1800" b="1" smtClean="0">
                <a:solidFill>
                  <a:schemeClr val="accent1"/>
                </a:solidFill>
                <a:latin typeface="Arial" charset="0"/>
              </a:rPr>
              <a:t>New Ways of Working </a:t>
            </a:r>
          </a:p>
          <a:p>
            <a:pPr lvl="1">
              <a:lnSpc>
                <a:spcPct val="80000"/>
              </a:lnSpc>
            </a:pPr>
            <a:r>
              <a:rPr lang="en-GB" sz="1600" smtClean="0">
                <a:solidFill>
                  <a:schemeClr val="accent1"/>
                </a:solidFill>
                <a:latin typeface="Arial" charset="0"/>
              </a:rPr>
              <a:t>Coordinate sector wide collaboration</a:t>
            </a:r>
          </a:p>
          <a:p>
            <a:pPr lvl="1">
              <a:lnSpc>
                <a:spcPct val="80000"/>
              </a:lnSpc>
            </a:pPr>
            <a:r>
              <a:rPr lang="en-GB" sz="1600" smtClean="0">
                <a:solidFill>
                  <a:schemeClr val="accent1"/>
                </a:solidFill>
                <a:latin typeface="Arial" charset="0"/>
              </a:rPr>
              <a:t>Explore international placements through ERASMUS, EMTRAIN, UKTI &amp; British Council</a:t>
            </a:r>
          </a:p>
          <a:p>
            <a:pPr lvl="1">
              <a:lnSpc>
                <a:spcPct val="80000"/>
              </a:lnSpc>
            </a:pPr>
            <a:r>
              <a:rPr lang="en-GB" sz="1600" smtClean="0">
                <a:solidFill>
                  <a:schemeClr val="accent1"/>
                </a:solidFill>
                <a:latin typeface="Arial" charset="0"/>
              </a:rPr>
              <a:t>Consider mentoring to support all parties</a:t>
            </a:r>
          </a:p>
          <a:p>
            <a:pPr>
              <a:lnSpc>
                <a:spcPct val="80000"/>
              </a:lnSpc>
            </a:pPr>
            <a:endParaRPr lang="en-GB" sz="1800" b="1" smtClean="0">
              <a:solidFill>
                <a:schemeClr val="accent1"/>
              </a:solidFill>
              <a:latin typeface="Arial" charset="0"/>
            </a:endParaRPr>
          </a:p>
          <a:p>
            <a:pPr>
              <a:lnSpc>
                <a:spcPct val="80000"/>
              </a:lnSpc>
            </a:pPr>
            <a:r>
              <a:rPr lang="en-GB" sz="1800" b="1" smtClean="0">
                <a:solidFill>
                  <a:schemeClr val="accent1"/>
                </a:solidFill>
                <a:latin typeface="Arial" charset="0"/>
              </a:rPr>
              <a:t>Raise Profile &amp; Reward Activity</a:t>
            </a:r>
          </a:p>
          <a:p>
            <a:pPr lvl="1">
              <a:lnSpc>
                <a:spcPct val="80000"/>
              </a:lnSpc>
            </a:pPr>
            <a:r>
              <a:rPr lang="en-GB" sz="1600" smtClean="0">
                <a:solidFill>
                  <a:schemeClr val="accent1"/>
                </a:solidFill>
                <a:latin typeface="Arial" charset="0"/>
              </a:rPr>
              <a:t>Increase numbers of industrial placements</a:t>
            </a:r>
          </a:p>
          <a:p>
            <a:pPr lvl="1">
              <a:lnSpc>
                <a:spcPct val="80000"/>
              </a:lnSpc>
            </a:pPr>
            <a:r>
              <a:rPr lang="en-GB" sz="1600" smtClean="0">
                <a:solidFill>
                  <a:schemeClr val="accent1"/>
                </a:solidFill>
                <a:latin typeface="Arial" charset="0"/>
              </a:rPr>
              <a:t>Champion &amp; enhance existing programmes &amp; support packages</a:t>
            </a:r>
          </a:p>
          <a:p>
            <a:pPr lvl="1">
              <a:lnSpc>
                <a:spcPct val="80000"/>
              </a:lnSpc>
            </a:pPr>
            <a:r>
              <a:rPr lang="en-GB" sz="1600" smtClean="0">
                <a:solidFill>
                  <a:schemeClr val="accent1"/>
                </a:solidFill>
                <a:latin typeface="Arial" charset="0"/>
              </a:rPr>
              <a:t>Recognise &amp; reward good working practice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6" name="Rectangle 2"/>
          <p:cNvSpPr>
            <a:spLocks/>
          </p:cNvSpPr>
          <p:nvPr/>
        </p:nvSpPr>
        <p:spPr bwMode="auto">
          <a:xfrm>
            <a:off x="457200" y="274638"/>
            <a:ext cx="8229600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/>
            <a:r>
              <a:rPr lang="en-GB" sz="3600">
                <a:solidFill>
                  <a:schemeClr val="bg1"/>
                </a:solidFill>
              </a:rPr>
              <a:t>The Proposed Solution</a:t>
            </a:r>
          </a:p>
        </p:txBody>
      </p:sp>
      <p:graphicFrame>
        <p:nvGraphicFramePr>
          <p:cNvPr id="43015" name="Object 7"/>
          <p:cNvGraphicFramePr>
            <a:graphicFrameLocks noChangeAspect="1"/>
          </p:cNvGraphicFramePr>
          <p:nvPr/>
        </p:nvGraphicFramePr>
        <p:xfrm>
          <a:off x="107950" y="1412875"/>
          <a:ext cx="8893175" cy="4392613"/>
        </p:xfrm>
        <a:graphic>
          <a:graphicData uri="http://schemas.openxmlformats.org/presentationml/2006/ole">
            <p:oleObj spid="_x0000_s43015" name="SmartDraw" r:id="rId3" imgW="5954040" imgH="2941200" progId="SmartDraw.2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9" name="Rectangle 2"/>
          <p:cNvSpPr>
            <a:spLocks/>
          </p:cNvSpPr>
          <p:nvPr/>
        </p:nvSpPr>
        <p:spPr bwMode="auto">
          <a:xfrm>
            <a:off x="457200" y="274638"/>
            <a:ext cx="8229600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/>
            <a:r>
              <a:rPr lang="en-GB" sz="3600">
                <a:solidFill>
                  <a:schemeClr val="bg1"/>
                </a:solidFill>
              </a:rPr>
              <a:t>Proposed Outcomes</a:t>
            </a:r>
          </a:p>
        </p:txBody>
      </p:sp>
      <p:graphicFrame>
        <p:nvGraphicFramePr>
          <p:cNvPr id="44038" name="Object 6"/>
          <p:cNvGraphicFramePr>
            <a:graphicFrameLocks noChangeAspect="1"/>
          </p:cNvGraphicFramePr>
          <p:nvPr/>
        </p:nvGraphicFramePr>
        <p:xfrm>
          <a:off x="-1116013" y="1662113"/>
          <a:ext cx="10225088" cy="4068762"/>
        </p:xfrm>
        <a:graphic>
          <a:graphicData uri="http://schemas.openxmlformats.org/presentationml/2006/ole">
            <p:oleObj spid="_x0000_s44038" name="SmartDraw" r:id="rId3" imgW="6775560" imgH="2695680" progId="SmartDraw.2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3412"/>
          </a:xfrm>
        </p:spPr>
        <p:txBody>
          <a:bodyPr/>
          <a:lstStyle/>
          <a:p>
            <a:pPr algn="l"/>
            <a:r>
              <a:rPr lang="en-GB" sz="4000" smtClean="0">
                <a:solidFill>
                  <a:schemeClr val="bg1"/>
                </a:solidFill>
                <a:latin typeface="Arial" charset="0"/>
              </a:rPr>
              <a:t>The Action Plan</a:t>
            </a:r>
          </a:p>
        </p:txBody>
      </p:sp>
      <p:sp>
        <p:nvSpPr>
          <p:cNvPr id="28682" name="Rectangle 10"/>
          <p:cNvSpPr>
            <a:spLocks noGrp="1"/>
          </p:cNvSpPr>
          <p:nvPr>
            <p:ph type="body" idx="1"/>
          </p:nvPr>
        </p:nvSpPr>
        <p:spPr>
          <a:xfrm>
            <a:off x="4452938" y="1412875"/>
            <a:ext cx="4511675" cy="4824413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GB" smtClean="0">
                <a:solidFill>
                  <a:schemeClr val="tx2"/>
                </a:solidFill>
                <a:latin typeface="Arial" charset="0"/>
              </a:rPr>
              <a:t>Growth Innovation Funding</a:t>
            </a:r>
          </a:p>
          <a:p>
            <a:pPr lvl="1">
              <a:lnSpc>
                <a:spcPct val="90000"/>
              </a:lnSpc>
            </a:pPr>
            <a:r>
              <a:rPr lang="en-GB" sz="1800" smtClean="0">
                <a:solidFill>
                  <a:schemeClr val="tx2"/>
                </a:solidFill>
                <a:latin typeface="Arial" charset="0"/>
              </a:rPr>
              <a:t>31</a:t>
            </a:r>
            <a:r>
              <a:rPr lang="en-GB" sz="1800" baseline="30000" smtClean="0">
                <a:solidFill>
                  <a:schemeClr val="tx2"/>
                </a:solidFill>
                <a:latin typeface="Arial" charset="0"/>
              </a:rPr>
              <a:t>st</a:t>
            </a:r>
            <a:r>
              <a:rPr lang="en-GB" sz="1800" smtClean="0">
                <a:solidFill>
                  <a:schemeClr val="tx2"/>
                </a:solidFill>
                <a:latin typeface="Arial" charset="0"/>
              </a:rPr>
              <a:t> May 2012 Deadline</a:t>
            </a:r>
          </a:p>
          <a:p>
            <a:pPr>
              <a:lnSpc>
                <a:spcPct val="90000"/>
              </a:lnSpc>
            </a:pPr>
            <a:endParaRPr lang="en-GB" sz="2000" smtClean="0">
              <a:solidFill>
                <a:schemeClr val="tx2"/>
              </a:solidFill>
              <a:latin typeface="Arial" charset="0"/>
            </a:endParaRPr>
          </a:p>
          <a:p>
            <a:pPr>
              <a:lnSpc>
                <a:spcPct val="90000"/>
              </a:lnSpc>
            </a:pPr>
            <a:r>
              <a:rPr lang="en-GB" smtClean="0">
                <a:solidFill>
                  <a:schemeClr val="tx2"/>
                </a:solidFill>
                <a:latin typeface="Arial" charset="0"/>
              </a:rPr>
              <a:t>Your feedback and support is essential</a:t>
            </a:r>
          </a:p>
          <a:p>
            <a:pPr>
              <a:lnSpc>
                <a:spcPct val="90000"/>
              </a:lnSpc>
            </a:pPr>
            <a:endParaRPr lang="en-GB" smtClean="0">
              <a:solidFill>
                <a:schemeClr val="tx2"/>
              </a:solidFill>
              <a:latin typeface="Arial" charset="0"/>
            </a:endParaRPr>
          </a:p>
          <a:p>
            <a:pPr>
              <a:lnSpc>
                <a:spcPct val="90000"/>
              </a:lnSpc>
            </a:pPr>
            <a:r>
              <a:rPr lang="en-GB" smtClean="0">
                <a:solidFill>
                  <a:schemeClr val="tx2"/>
                </a:solidFill>
                <a:latin typeface="Arial" charset="0"/>
              </a:rPr>
              <a:t>Please complete and leave behind the questionnaire</a:t>
            </a:r>
          </a:p>
        </p:txBody>
      </p:sp>
      <p:pic>
        <p:nvPicPr>
          <p:cNvPr id="28683" name="Picture 11" descr="SDXTMPPPT0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1268413"/>
            <a:ext cx="3876675" cy="5111750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82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3412"/>
          </a:xfrm>
        </p:spPr>
        <p:txBody>
          <a:bodyPr/>
          <a:lstStyle/>
          <a:p>
            <a:pPr algn="l"/>
            <a:r>
              <a:rPr lang="en-GB" sz="4000" smtClean="0">
                <a:solidFill>
                  <a:schemeClr val="bg1"/>
                </a:solidFill>
                <a:latin typeface="Arial" charset="0"/>
              </a:rPr>
              <a:t>More information…..</a:t>
            </a:r>
          </a:p>
        </p:txBody>
      </p:sp>
      <p:sp>
        <p:nvSpPr>
          <p:cNvPr id="47106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507413" cy="4525963"/>
          </a:xfrm>
        </p:spPr>
        <p:txBody>
          <a:bodyPr/>
          <a:lstStyle/>
          <a:p>
            <a:r>
              <a:rPr lang="en-GB" smtClean="0">
                <a:solidFill>
                  <a:schemeClr val="tx2"/>
                </a:solidFill>
                <a:latin typeface="Arial" charset="0"/>
              </a:rPr>
              <a:t>Placements: </a:t>
            </a:r>
          </a:p>
          <a:p>
            <a:pPr lvl="1"/>
            <a:r>
              <a:rPr lang="en-GB" smtClean="0">
                <a:solidFill>
                  <a:schemeClr val="tx2"/>
                </a:solidFill>
                <a:latin typeface="Arial" charset="0"/>
              </a:rPr>
              <a:t>Caroline Sudworth: </a:t>
            </a:r>
          </a:p>
          <a:p>
            <a:pPr lvl="1">
              <a:buFont typeface="Arial" charset="0"/>
              <a:buNone/>
            </a:pPr>
            <a:r>
              <a:rPr lang="en-GB" smtClean="0">
                <a:solidFill>
                  <a:schemeClr val="tx2"/>
                </a:solidFill>
                <a:latin typeface="Arial" charset="0"/>
              </a:rPr>
              <a:t>	</a:t>
            </a:r>
            <a:r>
              <a:rPr lang="en-GB" smtClean="0">
                <a:solidFill>
                  <a:schemeClr val="tx2"/>
                </a:solidFill>
                <a:latin typeface="Arial" charset="0"/>
                <a:hlinkClick r:id="rId3"/>
              </a:rPr>
              <a:t>caroline.sudworth@cogent-ssc.com</a:t>
            </a:r>
            <a:endParaRPr lang="en-GB" smtClean="0">
              <a:solidFill>
                <a:schemeClr val="tx2"/>
              </a:solidFill>
              <a:latin typeface="Arial" charset="0"/>
            </a:endParaRPr>
          </a:p>
          <a:p>
            <a:endParaRPr lang="en-GB" smtClean="0">
              <a:solidFill>
                <a:schemeClr val="tx2"/>
              </a:solidFill>
              <a:latin typeface="Arial" charset="0"/>
            </a:endParaRPr>
          </a:p>
          <a:p>
            <a:r>
              <a:rPr lang="en-GB" smtClean="0">
                <a:solidFill>
                  <a:schemeClr val="tx2"/>
                </a:solidFill>
                <a:latin typeface="Arial" charset="0"/>
              </a:rPr>
              <a:t>Mentoring:</a:t>
            </a:r>
          </a:p>
          <a:p>
            <a:pPr lvl="1"/>
            <a:r>
              <a:rPr lang="en-GB" smtClean="0">
                <a:solidFill>
                  <a:schemeClr val="tx2"/>
                </a:solidFill>
                <a:latin typeface="Arial" charset="0"/>
              </a:rPr>
              <a:t>John Holton: </a:t>
            </a:r>
          </a:p>
          <a:p>
            <a:pPr lvl="1">
              <a:buFont typeface="Arial" charset="0"/>
              <a:buNone/>
            </a:pPr>
            <a:r>
              <a:rPr lang="en-GB" smtClean="0">
                <a:solidFill>
                  <a:schemeClr val="tx2"/>
                </a:solidFill>
                <a:latin typeface="Arial" charset="0"/>
              </a:rPr>
              <a:t>	</a:t>
            </a:r>
            <a:r>
              <a:rPr lang="en-GB" smtClean="0">
                <a:solidFill>
                  <a:schemeClr val="tx2"/>
                </a:solidFill>
                <a:latin typeface="Arial" charset="0"/>
                <a:hlinkClick r:id="rId4"/>
              </a:rPr>
              <a:t>john.holton@cogent-ssc.com</a:t>
            </a:r>
            <a:r>
              <a:rPr lang="en-GB" smtClean="0">
                <a:solidFill>
                  <a:schemeClr val="tx2"/>
                </a:solidFill>
                <a:latin typeface="Arial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777</TotalTime>
  <Words>348</Words>
  <Application>Microsoft Office PowerPoint</Application>
  <PresentationFormat>On-screen Show (4:3)</PresentationFormat>
  <Paragraphs>76</Paragraphs>
  <Slides>8</Slides>
  <Notes>6</Notes>
  <HiddenSlides>0</HiddenSlides>
  <MMClips>0</MMClips>
  <ScaleCrop>false</ScaleCrop>
  <HeadingPairs>
    <vt:vector size="8" baseType="variant">
      <vt:variant>
        <vt:lpstr>Fonts Used</vt:lpstr>
      </vt:variant>
      <vt:variant>
        <vt:i4>2</vt:i4>
      </vt:variant>
      <vt:variant>
        <vt:lpstr>Design Template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Office Theme</vt:lpstr>
      <vt:lpstr>SmartDraw</vt:lpstr>
      <vt:lpstr>Moving Forward: Placements and Mentoring</vt:lpstr>
      <vt:lpstr>Slide 2</vt:lpstr>
      <vt:lpstr>Mentoring: A Review </vt:lpstr>
      <vt:lpstr>Placements: A Review</vt:lpstr>
      <vt:lpstr>Slide 5</vt:lpstr>
      <vt:lpstr>Slide 6</vt:lpstr>
      <vt:lpstr>The Action Plan</vt:lpstr>
      <vt:lpstr>More information…..</vt:lpstr>
    </vt:vector>
  </TitlesOfParts>
  <Company>Dimension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Area</dc:title>
  <dc:creator>Mike</dc:creator>
  <cp:lastModifiedBy>caroline.sudworth</cp:lastModifiedBy>
  <cp:revision>66</cp:revision>
  <dcterms:created xsi:type="dcterms:W3CDTF">2011-02-18T15:00:35Z</dcterms:created>
  <dcterms:modified xsi:type="dcterms:W3CDTF">2012-04-16T15:03:06Z</dcterms:modified>
</cp:coreProperties>
</file>