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1"/>
  </p:handoutMasterIdLst>
  <p:sldIdLst>
    <p:sldId id="256" r:id="rId2"/>
    <p:sldId id="263" r:id="rId3"/>
    <p:sldId id="264" r:id="rId4"/>
    <p:sldId id="265" r:id="rId5"/>
    <p:sldId id="266" r:id="rId6"/>
    <p:sldId id="270" r:id="rId7"/>
    <p:sldId id="267" r:id="rId8"/>
    <p:sldId id="268" r:id="rId9"/>
    <p:sldId id="269" r:id="rId10"/>
  </p:sldIdLst>
  <p:sldSz cx="9144000" cy="6858000" type="screen4x3"/>
  <p:notesSz cx="6669088" cy="9926638"/>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6" d="100"/>
          <a:sy n="86" d="100"/>
        </p:scale>
        <p:origin x="-84" y="-42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22531" name="Rectangle 3"/>
          <p:cNvSpPr>
            <a:spLocks noGrp="1" noChangeArrowheads="1"/>
          </p:cNvSpPr>
          <p:nvPr>
            <p:ph type="dt" sz="quarter" idx="1"/>
          </p:nvPr>
        </p:nvSpPr>
        <p:spPr bwMode="auto">
          <a:xfrm>
            <a:off x="377825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fld id="{2FD778ED-12CF-42C3-A390-C154C9092431}" type="datetimeFigureOut">
              <a:rPr lang="en-US"/>
              <a:pPr/>
              <a:t>9/12/2011</a:t>
            </a:fld>
            <a:endParaRPr lang="en-US"/>
          </a:p>
        </p:txBody>
      </p:sp>
      <p:sp>
        <p:nvSpPr>
          <p:cNvPr id="22532" name="Rectangle 4"/>
          <p:cNvSpPr>
            <a:spLocks noGrp="1" noChangeArrowheads="1"/>
          </p:cNvSpPr>
          <p:nvPr>
            <p:ph type="ftr" sz="quarter" idx="2"/>
          </p:nvPr>
        </p:nvSpPr>
        <p:spPr bwMode="auto">
          <a:xfrm>
            <a:off x="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3" name="Rectangle 5"/>
          <p:cNvSpPr>
            <a:spLocks noGrp="1" noChangeArrowheads="1"/>
          </p:cNvSpPr>
          <p:nvPr>
            <p:ph type="sldNum" sz="quarter" idx="3"/>
          </p:nvPr>
        </p:nvSpPr>
        <p:spPr bwMode="auto">
          <a:xfrm>
            <a:off x="377825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D5621D62-DA74-49AC-84E2-7C3A0A88767A}" type="slidenum">
              <a:rPr lang="en-US"/>
              <a:pPr/>
              <a:t>‹#›</a:t>
            </a:fld>
            <a:endParaRPr 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7B89546-CD0B-41EB-A8EA-D262302D5FC0}" type="datetimeFigureOut">
              <a:rPr lang="en-US"/>
              <a:pPr>
                <a:defRPr/>
              </a:pPr>
              <a:t>9/12/2011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B70E16A-12E5-4EBA-837A-2ECE04393DE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10967F4-B596-43AC-9F3D-3260103CBB99}" type="datetimeFigureOut">
              <a:rPr lang="en-US"/>
              <a:pPr>
                <a:defRPr/>
              </a:pPr>
              <a:t>9/12/2011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3C502A2-272A-42A8-A167-A82656CDDE07}"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995A4C1-14F5-4A17-9DCF-FBB7AFAE49C5}" type="datetimeFigureOut">
              <a:rPr lang="en-US"/>
              <a:pPr>
                <a:defRPr/>
              </a:pPr>
              <a:t>9/12/2011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BCFF540-8304-448D-A8D0-6496835B5FA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7EA3A588-0648-4DA1-8BD6-4BDAB7AE44E7}" type="datetimeFigureOut">
              <a:rPr lang="en-US"/>
              <a:pPr>
                <a:defRPr/>
              </a:pPr>
              <a:t>9/12/2011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E4B6BE0-9E84-4093-8E15-DFB6B96E912D}"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C9A24D51-D9C4-4046-A0F5-593028421C71}" type="datetimeFigureOut">
              <a:rPr lang="en-US"/>
              <a:pPr>
                <a:defRPr/>
              </a:pPr>
              <a:t>9/12/2011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26ABCB1-F5D7-465C-A2A5-CA10F1419154}"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BEC99ACB-A7DA-47C1-B809-3001D3210483}" type="datetimeFigureOut">
              <a:rPr lang="en-US"/>
              <a:pPr>
                <a:defRPr/>
              </a:pPr>
              <a:t>9/12/2011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A9DC25F-D067-40C7-8519-E08C62C3B6C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9B210AF-52E3-45F4-B2D3-1F35CACC7BA8}" type="datetimeFigureOut">
              <a:rPr lang="en-US"/>
              <a:pPr>
                <a:defRPr/>
              </a:pPr>
              <a:t>9/12/2011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8978AE6-5CF9-4C76-A24C-9FB215C7924F}"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C6CA7F6-6857-4533-8EF3-87658A32CD16}" type="datetimeFigureOut">
              <a:rPr lang="en-US"/>
              <a:pPr>
                <a:defRPr/>
              </a:pPr>
              <a:t>9/12/2011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A399CCA-334E-4B09-8E31-EE711D42B3C8}"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2E02FFB-0037-4E5A-A874-2D306E4B6150}" type="datetimeFigureOut">
              <a:rPr lang="en-US"/>
              <a:pPr>
                <a:defRPr/>
              </a:pPr>
              <a:t>9/12/2011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2876F2B-E820-4C7F-9185-11D6DAE0D3D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2E3F69-82FA-44A8-BD2B-48A5EC79B575}" type="datetimeFigureOut">
              <a:rPr lang="en-US"/>
              <a:pPr>
                <a:defRPr/>
              </a:pPr>
              <a:t>9/12/2011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CE28EA7-DCFA-4E4E-B349-5FCFFCE7BD1D}"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218EAFB-E885-4BC0-B903-AB9F70C181E7}" type="datetimeFigureOut">
              <a:rPr lang="en-US"/>
              <a:pPr>
                <a:defRPr/>
              </a:pPr>
              <a:t>9/12/2011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85E3CAB-991E-4024-A548-A446D0D44DAD}"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6000"/>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FDF1C85-7EF3-4661-8FB7-C95A57A36586}" type="datetimeFigureOut">
              <a:rPr lang="en-US"/>
              <a:pPr>
                <a:defRPr/>
              </a:pPr>
              <a:t>9/12/2011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83CB5DD5-40CE-4E12-A896-7A52EB4BACAE}"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6000"/>
          </a:stretch>
        </a:blipFill>
        <a:effectLst/>
      </p:bgPr>
    </p:bg>
    <p:spTree>
      <p:nvGrpSpPr>
        <p:cNvPr id="1" name=""/>
        <p:cNvGrpSpPr/>
        <p:nvPr/>
      </p:nvGrpSpPr>
      <p:grpSpPr>
        <a:xfrm>
          <a:off x="0" y="0"/>
          <a:ext cx="0" cy="0"/>
          <a:chOff x="0" y="0"/>
          <a:chExt cx="0" cy="0"/>
        </a:xfrm>
      </p:grpSpPr>
      <p:sp>
        <p:nvSpPr>
          <p:cNvPr id="13314" name="Title 1"/>
          <p:cNvSpPr>
            <a:spLocks noGrp="1"/>
          </p:cNvSpPr>
          <p:nvPr>
            <p:ph type="ctrTitle"/>
          </p:nvPr>
        </p:nvSpPr>
        <p:spPr>
          <a:xfrm>
            <a:off x="685800" y="1484313"/>
            <a:ext cx="7772400" cy="1368425"/>
          </a:xfrm>
        </p:spPr>
        <p:txBody>
          <a:bodyPr/>
          <a:lstStyle/>
          <a:p>
            <a:pPr algn="l" eaLnBrk="1" hangingPunct="1"/>
            <a:r>
              <a:rPr lang="en-GB" sz="5400" smtClean="0">
                <a:solidFill>
                  <a:schemeClr val="bg1"/>
                </a:solidFill>
                <a:cs typeface="Arial" charset="0"/>
              </a:rPr>
              <a:t>Life Sciences Advisory Council</a:t>
            </a:r>
            <a:endParaRPr lang="en-US" sz="5400" smtClean="0">
              <a:solidFill>
                <a:schemeClr val="bg1"/>
              </a:solidFill>
              <a:cs typeface="Arial" charset="0"/>
            </a:endParaRPr>
          </a:p>
        </p:txBody>
      </p:sp>
      <p:sp>
        <p:nvSpPr>
          <p:cNvPr id="13315" name="Subtitle 2"/>
          <p:cNvSpPr>
            <a:spLocks noGrp="1"/>
          </p:cNvSpPr>
          <p:nvPr>
            <p:ph type="subTitle" idx="1"/>
          </p:nvPr>
        </p:nvSpPr>
        <p:spPr>
          <a:xfrm>
            <a:off x="755650" y="3068638"/>
            <a:ext cx="7632700" cy="1944687"/>
          </a:xfrm>
        </p:spPr>
        <p:txBody>
          <a:bodyPr/>
          <a:lstStyle/>
          <a:p>
            <a:pPr algn="l" eaLnBrk="1" hangingPunct="1"/>
            <a:r>
              <a:rPr lang="en-GB" smtClean="0">
                <a:solidFill>
                  <a:srgbClr val="BFBFBF"/>
                </a:solidFill>
                <a:cs typeface="Arial" charset="0"/>
              </a:rPr>
              <a:t>Nigel Brooksby</a:t>
            </a:r>
            <a:br>
              <a:rPr lang="en-GB" smtClean="0">
                <a:solidFill>
                  <a:srgbClr val="BFBFBF"/>
                </a:solidFill>
                <a:cs typeface="Arial" charset="0"/>
              </a:rPr>
            </a:br>
            <a:r>
              <a:rPr lang="en-GB" smtClean="0">
                <a:solidFill>
                  <a:srgbClr val="BFBFBF"/>
                </a:solidFill>
                <a:cs typeface="Arial" charset="0"/>
              </a:rPr>
              <a:t>Chair</a:t>
            </a:r>
            <a:endParaRPr lang="en-US" smtClean="0">
              <a:solidFill>
                <a:srgbClr val="BFBFBF"/>
              </a:solidFill>
              <a:cs typeface="Arial"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p:cNvSpPr>
          <p:nvPr>
            <p:ph type="title"/>
          </p:nvPr>
        </p:nvSpPr>
        <p:spPr>
          <a:xfrm>
            <a:off x="395288" y="0"/>
            <a:ext cx="8229600" cy="1143000"/>
          </a:xfrm>
        </p:spPr>
        <p:txBody>
          <a:bodyPr/>
          <a:lstStyle/>
          <a:p>
            <a:pPr algn="l"/>
            <a:r>
              <a:rPr lang="en-GB" smtClean="0">
                <a:solidFill>
                  <a:schemeClr val="bg1"/>
                </a:solidFill>
              </a:rPr>
              <a:t>Agenda</a:t>
            </a:r>
            <a:endParaRPr lang="en-US" smtClean="0">
              <a:solidFill>
                <a:schemeClr val="bg1"/>
              </a:solidFill>
            </a:endParaRPr>
          </a:p>
        </p:txBody>
      </p:sp>
      <p:sp>
        <p:nvSpPr>
          <p:cNvPr id="14338" name="Rectangle 4"/>
          <p:cNvSpPr>
            <a:spLocks noChangeArrowheads="1"/>
          </p:cNvSpPr>
          <p:nvPr/>
        </p:nvSpPr>
        <p:spPr bwMode="auto">
          <a:xfrm>
            <a:off x="250825" y="1300163"/>
            <a:ext cx="8569325" cy="4760912"/>
          </a:xfrm>
          <a:prstGeom prst="rect">
            <a:avLst/>
          </a:prstGeom>
          <a:noFill/>
          <a:ln w="9525">
            <a:noFill/>
            <a:miter lim="800000"/>
            <a:headEnd/>
            <a:tailEnd/>
          </a:ln>
        </p:spPr>
        <p:txBody>
          <a:bodyPr anchor="ctr">
            <a:spAutoFit/>
          </a:bodyPr>
          <a:lstStyle/>
          <a:p>
            <a:r>
              <a:rPr lang="en-GB" u="sng">
                <a:latin typeface="Calibri" pitchFamily="34" charset="0"/>
              </a:rPr>
              <a:t>Welcome and Introduction </a:t>
            </a:r>
            <a:r>
              <a:rPr lang="en-GB">
                <a:latin typeface="Calibri" pitchFamily="34" charset="0"/>
              </a:rPr>
              <a:t/>
            </a:r>
            <a:br>
              <a:rPr lang="en-GB">
                <a:latin typeface="Calibri" pitchFamily="34" charset="0"/>
              </a:rPr>
            </a:br>
            <a:r>
              <a:rPr lang="en-GB">
                <a:latin typeface="Calibri" pitchFamily="34" charset="0"/>
              </a:rPr>
              <a:t>Nigel Brooksby, Chair</a:t>
            </a:r>
            <a:br>
              <a:rPr lang="en-GB">
                <a:latin typeface="Calibri" pitchFamily="34" charset="0"/>
              </a:rPr>
            </a:br>
            <a:endParaRPr lang="en-GB" u="sng">
              <a:latin typeface="Calibri" pitchFamily="34" charset="0"/>
            </a:endParaRPr>
          </a:p>
          <a:p>
            <a:r>
              <a:rPr lang="en-GB" u="sng">
                <a:latin typeface="Calibri" pitchFamily="34" charset="0"/>
              </a:rPr>
              <a:t>Presentations from LAC Working Groups</a:t>
            </a:r>
            <a:r>
              <a:rPr lang="en-GB">
                <a:latin typeface="Calibri" pitchFamily="34" charset="0"/>
              </a:rPr>
              <a:t/>
            </a:r>
            <a:br>
              <a:rPr lang="en-GB">
                <a:latin typeface="Calibri" pitchFamily="34" charset="0"/>
              </a:rPr>
            </a:br>
            <a:r>
              <a:rPr lang="en-GB">
                <a:latin typeface="Calibri" pitchFamily="34" charset="0"/>
              </a:rPr>
              <a:t>Chairs of Working Groups</a:t>
            </a:r>
            <a:br>
              <a:rPr lang="en-GB">
                <a:latin typeface="Calibri" pitchFamily="34" charset="0"/>
              </a:rPr>
            </a:br>
            <a:r>
              <a:rPr lang="en-GB">
                <a:latin typeface="Calibri" pitchFamily="34" charset="0"/>
              </a:rPr>
              <a:t/>
            </a:r>
            <a:br>
              <a:rPr lang="en-GB">
                <a:latin typeface="Calibri" pitchFamily="34" charset="0"/>
              </a:rPr>
            </a:br>
            <a:r>
              <a:rPr lang="en-GB" u="sng">
                <a:latin typeface="Calibri" pitchFamily="34" charset="0"/>
              </a:rPr>
              <a:t>Update from the Office and Life sciences</a:t>
            </a:r>
            <a:r>
              <a:rPr lang="en-GB">
                <a:latin typeface="Calibri" pitchFamily="34" charset="0"/>
              </a:rPr>
              <a:t> </a:t>
            </a:r>
            <a:br>
              <a:rPr lang="en-GB">
                <a:latin typeface="Calibri" pitchFamily="34" charset="0"/>
              </a:rPr>
            </a:br>
            <a:r>
              <a:rPr lang="en-GB">
                <a:latin typeface="Calibri" pitchFamily="34" charset="0"/>
              </a:rPr>
              <a:t>David Griffiths-Johnson, BIS </a:t>
            </a:r>
            <a:br>
              <a:rPr lang="en-GB">
                <a:latin typeface="Calibri" pitchFamily="34" charset="0"/>
              </a:rPr>
            </a:br>
            <a:r>
              <a:rPr lang="en-GB">
                <a:latin typeface="Calibri" pitchFamily="34" charset="0"/>
              </a:rPr>
              <a:t/>
            </a:r>
            <a:br>
              <a:rPr lang="en-GB">
                <a:latin typeface="Calibri" pitchFamily="34" charset="0"/>
              </a:rPr>
            </a:br>
            <a:r>
              <a:rPr lang="en-GB" u="sng">
                <a:latin typeface="Calibri" pitchFamily="34" charset="0"/>
              </a:rPr>
              <a:t>Update on GIF/EIF 1 bids and ideas for GIF 2</a:t>
            </a:r>
            <a:r>
              <a:rPr lang="en-GB">
                <a:latin typeface="Calibri" pitchFamily="34" charset="0"/>
              </a:rPr>
              <a:t/>
            </a:r>
            <a:br>
              <a:rPr lang="en-GB">
                <a:latin typeface="Calibri" pitchFamily="34" charset="0"/>
              </a:rPr>
            </a:br>
            <a:r>
              <a:rPr lang="en-GB">
                <a:latin typeface="Calibri" pitchFamily="34" charset="0"/>
              </a:rPr>
              <a:t>John Holton, Cogent SSC</a:t>
            </a:r>
            <a:br>
              <a:rPr lang="en-GB">
                <a:latin typeface="Calibri" pitchFamily="34" charset="0"/>
              </a:rPr>
            </a:br>
            <a:endParaRPr lang="en-GB" u="sng">
              <a:latin typeface="Calibri" pitchFamily="34" charset="0"/>
            </a:endParaRPr>
          </a:p>
          <a:p>
            <a:r>
              <a:rPr lang="en-GB" u="sng">
                <a:latin typeface="Calibri" pitchFamily="34" charset="0"/>
              </a:rPr>
              <a:t>Launch of the Working Higher Programme (Life sciences)</a:t>
            </a:r>
            <a:br>
              <a:rPr lang="en-GB" u="sng">
                <a:latin typeface="Calibri" pitchFamily="34" charset="0"/>
              </a:rPr>
            </a:br>
            <a:r>
              <a:rPr lang="en-GB">
                <a:latin typeface="Calibri" pitchFamily="34" charset="0"/>
              </a:rPr>
              <a:t>Iain Cummings, Kent University</a:t>
            </a:r>
            <a:br>
              <a:rPr lang="en-GB">
                <a:latin typeface="Calibri" pitchFamily="34" charset="0"/>
              </a:rPr>
            </a:br>
            <a:endParaRPr lang="en-GB" u="sng">
              <a:latin typeface="Calibri" pitchFamily="34" charset="0"/>
            </a:endParaRPr>
          </a:p>
          <a:p>
            <a:r>
              <a:rPr lang="en-GB" u="sng">
                <a:latin typeface="Calibri" pitchFamily="34" charset="0"/>
              </a:rPr>
              <a:t>Thanks and Close</a:t>
            </a:r>
            <a:br>
              <a:rPr lang="en-GB" u="sng">
                <a:latin typeface="Calibri" pitchFamily="34" charset="0"/>
              </a:rPr>
            </a:br>
            <a:r>
              <a:rPr lang="en-GB">
                <a:latin typeface="Calibri" pitchFamily="34" charset="0"/>
              </a:rPr>
              <a:t>Joanna Woolf, Cogent SSC</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p:cNvSpPr>
          <p:nvPr>
            <p:ph type="title"/>
          </p:nvPr>
        </p:nvSpPr>
        <p:spPr>
          <a:xfrm>
            <a:off x="468313" y="0"/>
            <a:ext cx="8229600" cy="1143000"/>
          </a:xfrm>
        </p:spPr>
        <p:txBody>
          <a:bodyPr/>
          <a:lstStyle/>
          <a:p>
            <a:pPr algn="l"/>
            <a:r>
              <a:rPr lang="en-GB" smtClean="0">
                <a:solidFill>
                  <a:schemeClr val="bg1"/>
                </a:solidFill>
              </a:rPr>
              <a:t>Attendees</a:t>
            </a:r>
            <a:endParaRPr lang="en-US" smtClean="0">
              <a:solidFill>
                <a:schemeClr val="bg1"/>
              </a:solidFill>
            </a:endParaRPr>
          </a:p>
        </p:txBody>
      </p:sp>
      <p:sp>
        <p:nvSpPr>
          <p:cNvPr id="15362" name="Rectangle 3"/>
          <p:cNvSpPr>
            <a:spLocks noGrp="1"/>
          </p:cNvSpPr>
          <p:nvPr>
            <p:ph type="body" idx="1"/>
          </p:nvPr>
        </p:nvSpPr>
        <p:spPr>
          <a:xfrm>
            <a:off x="395288" y="1341438"/>
            <a:ext cx="3898900" cy="4525962"/>
          </a:xfrm>
        </p:spPr>
        <p:txBody>
          <a:bodyPr/>
          <a:lstStyle/>
          <a:p>
            <a:pPr marL="1795463" indent="-1795463">
              <a:lnSpc>
                <a:spcPct val="80000"/>
              </a:lnSpc>
              <a:buFont typeface="Arial" charset="0"/>
              <a:buNone/>
            </a:pPr>
            <a:r>
              <a:rPr lang="en-US" sz="1300" smtClean="0"/>
              <a:t>Antonis Papasolomontos	BioIndustry Association</a:t>
            </a:r>
          </a:p>
          <a:p>
            <a:pPr marL="1795463" indent="-1795463">
              <a:lnSpc>
                <a:spcPct val="80000"/>
              </a:lnSpc>
              <a:buFont typeface="Arial" charset="0"/>
              <a:buNone/>
            </a:pPr>
            <a:r>
              <a:rPr lang="en-US" sz="1300" smtClean="0"/>
              <a:t>Brian Szukala	Transfer Knowledge Partners</a:t>
            </a:r>
          </a:p>
          <a:p>
            <a:pPr marL="1795463" indent="-1795463">
              <a:lnSpc>
                <a:spcPct val="80000"/>
              </a:lnSpc>
              <a:buFont typeface="Arial" charset="0"/>
              <a:buNone/>
            </a:pPr>
            <a:r>
              <a:rPr lang="en-US" sz="1300" smtClean="0"/>
              <a:t>Carl Naraynassamy	Accovion Ltd</a:t>
            </a:r>
          </a:p>
          <a:p>
            <a:pPr marL="1795463" indent="-1795463">
              <a:lnSpc>
                <a:spcPct val="80000"/>
              </a:lnSpc>
              <a:buFont typeface="Arial" charset="0"/>
              <a:buNone/>
            </a:pPr>
            <a:r>
              <a:rPr lang="en-US" sz="1300" smtClean="0"/>
              <a:t>Carol Richmond	Belfast Metropolitan College</a:t>
            </a:r>
          </a:p>
          <a:p>
            <a:pPr marL="1795463" indent="-1795463">
              <a:lnSpc>
                <a:spcPct val="80000"/>
              </a:lnSpc>
              <a:buFont typeface="Arial" charset="0"/>
              <a:buNone/>
            </a:pPr>
            <a:r>
              <a:rPr lang="en-US" sz="1300" smtClean="0"/>
              <a:t>Caroline Sudworth</a:t>
            </a:r>
            <a:r>
              <a:rPr lang="en-GB" sz="1300" smtClean="0"/>
              <a:t>	</a:t>
            </a:r>
            <a:r>
              <a:rPr lang="en-US" sz="1300" smtClean="0"/>
              <a:t>Cogent</a:t>
            </a:r>
          </a:p>
          <a:p>
            <a:pPr marL="1795463" indent="-1795463">
              <a:lnSpc>
                <a:spcPct val="80000"/>
              </a:lnSpc>
              <a:buFont typeface="Arial" charset="0"/>
              <a:buNone/>
            </a:pPr>
            <a:r>
              <a:rPr lang="en-US" sz="1300" smtClean="0"/>
              <a:t>Clare Bhunnoo	BBSRC</a:t>
            </a:r>
          </a:p>
          <a:p>
            <a:pPr marL="1795463" indent="-1795463">
              <a:lnSpc>
                <a:spcPct val="80000"/>
              </a:lnSpc>
              <a:buFont typeface="Arial" charset="0"/>
              <a:buNone/>
            </a:pPr>
            <a:r>
              <a:rPr lang="en-US" sz="1300" smtClean="0"/>
              <a:t>Darren Race	SEMTA</a:t>
            </a:r>
          </a:p>
          <a:p>
            <a:pPr marL="1795463" indent="-1795463">
              <a:lnSpc>
                <a:spcPct val="80000"/>
              </a:lnSpc>
              <a:buFont typeface="Arial" charset="0"/>
              <a:buNone/>
            </a:pPr>
            <a:r>
              <a:rPr lang="en-US" sz="1300" smtClean="0"/>
              <a:t>David Adams	Cogent</a:t>
            </a:r>
          </a:p>
          <a:p>
            <a:pPr marL="1795463" indent="-1795463">
              <a:lnSpc>
                <a:spcPct val="80000"/>
              </a:lnSpc>
              <a:buFont typeface="Arial" charset="0"/>
              <a:buNone/>
            </a:pPr>
            <a:r>
              <a:rPr lang="en-US" sz="1300" smtClean="0"/>
              <a:t>David Bowman	Lilly UK</a:t>
            </a:r>
          </a:p>
          <a:p>
            <a:pPr marL="1795463" indent="-1795463">
              <a:lnSpc>
                <a:spcPct val="80000"/>
              </a:lnSpc>
              <a:buFont typeface="Arial" charset="0"/>
              <a:buNone/>
            </a:pPr>
            <a:r>
              <a:rPr lang="en-US" sz="1300" smtClean="0"/>
              <a:t>David Griffiths-Johnson	BIS</a:t>
            </a:r>
          </a:p>
          <a:p>
            <a:pPr marL="1795463" indent="-1795463">
              <a:lnSpc>
                <a:spcPct val="80000"/>
              </a:lnSpc>
              <a:buFont typeface="Arial" charset="0"/>
              <a:buNone/>
            </a:pPr>
            <a:r>
              <a:rPr lang="en-US" sz="1300" smtClean="0"/>
              <a:t>Gavin Brooks		University of Reading</a:t>
            </a:r>
          </a:p>
          <a:p>
            <a:pPr marL="1795463" indent="-1795463">
              <a:lnSpc>
                <a:spcPct val="80000"/>
              </a:lnSpc>
              <a:buFont typeface="Arial" charset="0"/>
              <a:buNone/>
            </a:pPr>
            <a:r>
              <a:rPr lang="en-US" sz="1300" smtClean="0"/>
              <a:t>Glenn Crocker		Biocity</a:t>
            </a:r>
          </a:p>
          <a:p>
            <a:pPr marL="1795463" indent="-1795463">
              <a:lnSpc>
                <a:spcPct val="80000"/>
              </a:lnSpc>
              <a:buFont typeface="Arial" charset="0"/>
              <a:buNone/>
            </a:pPr>
            <a:r>
              <a:rPr lang="en-US" sz="1300" smtClean="0"/>
              <a:t>Iain Cummings		Kent University</a:t>
            </a:r>
          </a:p>
          <a:p>
            <a:pPr marL="1795463" indent="-1795463">
              <a:lnSpc>
                <a:spcPct val="80000"/>
              </a:lnSpc>
              <a:buFont typeface="Arial" charset="0"/>
              <a:buNone/>
            </a:pPr>
            <a:r>
              <a:rPr lang="en-US" sz="1300" smtClean="0"/>
              <a:t>Ian Little</a:t>
            </a:r>
            <a:r>
              <a:rPr lang="en-GB" sz="1300" smtClean="0"/>
              <a:t>	</a:t>
            </a:r>
            <a:r>
              <a:rPr lang="en-US" sz="1300" smtClean="0"/>
              <a:t>Cogent</a:t>
            </a:r>
          </a:p>
          <a:p>
            <a:pPr marL="1795463" indent="-1795463">
              <a:lnSpc>
                <a:spcPct val="80000"/>
              </a:lnSpc>
              <a:buFont typeface="Arial" charset="0"/>
              <a:buNone/>
            </a:pPr>
            <a:r>
              <a:rPr lang="en-US" sz="1300" smtClean="0"/>
              <a:t>Jane O'Brien	Department of Health</a:t>
            </a:r>
          </a:p>
          <a:p>
            <a:pPr marL="1795463" indent="-1795463">
              <a:lnSpc>
                <a:spcPct val="80000"/>
              </a:lnSpc>
              <a:buFont typeface="Arial" charset="0"/>
              <a:buNone/>
            </a:pPr>
            <a:r>
              <a:rPr lang="en-US" sz="1300" smtClean="0"/>
              <a:t>Jeremy Hinks	University of Southampton</a:t>
            </a:r>
          </a:p>
          <a:p>
            <a:pPr marL="1795463" indent="-1795463">
              <a:lnSpc>
                <a:spcPct val="80000"/>
              </a:lnSpc>
              <a:buFont typeface="Arial" charset="0"/>
              <a:buNone/>
            </a:pPr>
            <a:r>
              <a:rPr lang="en-US" sz="1300" smtClean="0"/>
              <a:t>Jim Gazzard	The Royal Veterinary College</a:t>
            </a:r>
          </a:p>
          <a:p>
            <a:pPr marL="1795463" indent="-1795463">
              <a:lnSpc>
                <a:spcPct val="80000"/>
              </a:lnSpc>
              <a:buFont typeface="Arial" charset="0"/>
              <a:buNone/>
            </a:pPr>
            <a:r>
              <a:rPr lang="en-US" sz="1300" smtClean="0"/>
              <a:t>Joanna Woolf	Cogent</a:t>
            </a:r>
          </a:p>
          <a:p>
            <a:pPr marL="1795463" indent="-1795463">
              <a:lnSpc>
                <a:spcPct val="80000"/>
              </a:lnSpc>
              <a:buFont typeface="Arial" charset="0"/>
              <a:buNone/>
            </a:pPr>
            <a:r>
              <a:rPr lang="en-US" sz="1300" smtClean="0"/>
              <a:t>John Holton	Cogent</a:t>
            </a:r>
          </a:p>
        </p:txBody>
      </p:sp>
      <p:sp>
        <p:nvSpPr>
          <p:cNvPr id="15363" name="Rectangle 4"/>
          <p:cNvSpPr>
            <a:spLocks/>
          </p:cNvSpPr>
          <p:nvPr/>
        </p:nvSpPr>
        <p:spPr bwMode="auto">
          <a:xfrm>
            <a:off x="4500563" y="1341438"/>
            <a:ext cx="3898900" cy="4525962"/>
          </a:xfrm>
          <a:prstGeom prst="rect">
            <a:avLst/>
          </a:prstGeom>
          <a:noFill/>
          <a:ln w="9525">
            <a:noFill/>
            <a:miter lim="800000"/>
            <a:headEnd/>
            <a:tailEnd/>
          </a:ln>
        </p:spPr>
        <p:txBody>
          <a:bodyPr/>
          <a:lstStyle/>
          <a:p>
            <a:pPr marL="342900" indent="-342900" eaLnBrk="0" hangingPunct="0">
              <a:lnSpc>
                <a:spcPct val="80000"/>
              </a:lnSpc>
              <a:spcBef>
                <a:spcPct val="20000"/>
              </a:spcBef>
              <a:buFont typeface="Arial" charset="0"/>
              <a:buNone/>
            </a:pPr>
            <a:r>
              <a:rPr lang="en-US" sz="1300">
                <a:latin typeface="Calibri" pitchFamily="34" charset="0"/>
              </a:rPr>
              <a:t>John Ponser		John Ponser Consulting</a:t>
            </a:r>
          </a:p>
          <a:p>
            <a:pPr marL="342900" indent="-342900" eaLnBrk="0" hangingPunct="0">
              <a:lnSpc>
                <a:spcPct val="80000"/>
              </a:lnSpc>
              <a:spcBef>
                <a:spcPct val="20000"/>
              </a:spcBef>
              <a:buFont typeface="Arial" charset="0"/>
              <a:buNone/>
            </a:pPr>
            <a:r>
              <a:rPr lang="en-US" sz="1300">
                <a:latin typeface="Calibri" pitchFamily="34" charset="0"/>
              </a:rPr>
              <a:t>Karen Booth		BIS</a:t>
            </a:r>
          </a:p>
          <a:p>
            <a:pPr marL="342900" indent="-342900" eaLnBrk="0" hangingPunct="0">
              <a:lnSpc>
                <a:spcPct val="80000"/>
              </a:lnSpc>
              <a:spcBef>
                <a:spcPct val="20000"/>
              </a:spcBef>
              <a:buFont typeface="Arial" charset="0"/>
              <a:buNone/>
            </a:pPr>
            <a:r>
              <a:rPr lang="en-US" sz="1300">
                <a:latin typeface="Calibri" pitchFamily="34" charset="0"/>
              </a:rPr>
              <a:t>Kate Hutchins	Cogent</a:t>
            </a:r>
          </a:p>
          <a:p>
            <a:pPr marL="342900" indent="-342900" eaLnBrk="0" hangingPunct="0">
              <a:lnSpc>
                <a:spcPct val="80000"/>
              </a:lnSpc>
              <a:spcBef>
                <a:spcPct val="20000"/>
              </a:spcBef>
              <a:buFont typeface="Arial" charset="0"/>
              <a:buNone/>
            </a:pPr>
            <a:r>
              <a:rPr lang="en-US" sz="1300">
                <a:latin typeface="Calibri" pitchFamily="34" charset="0"/>
              </a:rPr>
              <a:t>Kevin Thrower	National Skills Academy</a:t>
            </a:r>
            <a:br>
              <a:rPr lang="en-US" sz="1300">
                <a:latin typeface="Calibri" pitchFamily="34" charset="0"/>
              </a:rPr>
            </a:br>
            <a:r>
              <a:rPr lang="en-US" sz="1300">
                <a:latin typeface="Calibri" pitchFamily="34" charset="0"/>
              </a:rPr>
              <a:t>		Process Industries</a:t>
            </a:r>
          </a:p>
          <a:p>
            <a:pPr marL="342900" indent="-342900" eaLnBrk="0" hangingPunct="0">
              <a:lnSpc>
                <a:spcPct val="80000"/>
              </a:lnSpc>
              <a:spcBef>
                <a:spcPct val="20000"/>
              </a:spcBef>
              <a:buFont typeface="Arial" charset="0"/>
              <a:buNone/>
            </a:pPr>
            <a:r>
              <a:rPr lang="en-US" sz="1300">
                <a:latin typeface="Calibri" pitchFamily="34" charset="0"/>
              </a:rPr>
              <a:t>Laura Bellingan	Society of Biology</a:t>
            </a:r>
          </a:p>
          <a:p>
            <a:pPr marL="342900" indent="-342900" eaLnBrk="0" hangingPunct="0">
              <a:lnSpc>
                <a:spcPct val="80000"/>
              </a:lnSpc>
              <a:spcBef>
                <a:spcPct val="20000"/>
              </a:spcBef>
              <a:buFont typeface="Arial" charset="0"/>
              <a:buNone/>
            </a:pPr>
            <a:r>
              <a:rPr lang="en-US" sz="1300">
                <a:latin typeface="Calibri" pitchFamily="34" charset="0"/>
              </a:rPr>
              <a:t>Lesley Earl		Huntingdon Life Sciences</a:t>
            </a:r>
          </a:p>
          <a:p>
            <a:pPr marL="342900" indent="-342900" eaLnBrk="0" hangingPunct="0">
              <a:lnSpc>
                <a:spcPct val="80000"/>
              </a:lnSpc>
              <a:spcBef>
                <a:spcPct val="20000"/>
              </a:spcBef>
              <a:buFont typeface="Arial" charset="0"/>
              <a:buNone/>
            </a:pPr>
            <a:r>
              <a:rPr lang="en-US" sz="1300">
                <a:latin typeface="Calibri" pitchFamily="34" charset="0"/>
              </a:rPr>
              <a:t>Lesley Galloway</a:t>
            </a:r>
            <a:r>
              <a:rPr lang="en-GB" sz="1300">
                <a:latin typeface="Calibri" pitchFamily="34" charset="0"/>
              </a:rPr>
              <a:t>	</a:t>
            </a:r>
            <a:r>
              <a:rPr lang="en-US" sz="1300">
                <a:latin typeface="Calibri" pitchFamily="34" charset="0"/>
              </a:rPr>
              <a:t>Ethical Medicines</a:t>
            </a:r>
            <a:br>
              <a:rPr lang="en-US" sz="1300">
                <a:latin typeface="Calibri" pitchFamily="34" charset="0"/>
              </a:rPr>
            </a:br>
            <a:r>
              <a:rPr lang="en-US" sz="1300">
                <a:latin typeface="Calibri" pitchFamily="34" charset="0"/>
              </a:rPr>
              <a:t>		Industry Group</a:t>
            </a:r>
          </a:p>
          <a:p>
            <a:pPr marL="342900" indent="-342900" eaLnBrk="0" hangingPunct="0">
              <a:lnSpc>
                <a:spcPct val="80000"/>
              </a:lnSpc>
              <a:spcBef>
                <a:spcPct val="20000"/>
              </a:spcBef>
              <a:buFont typeface="Arial" charset="0"/>
              <a:buNone/>
            </a:pPr>
            <a:r>
              <a:rPr lang="en-US" sz="1300">
                <a:latin typeface="Calibri" pitchFamily="34" charset="0"/>
              </a:rPr>
              <a:t>Linnea Larsson	Medical Research Council </a:t>
            </a:r>
          </a:p>
          <a:p>
            <a:pPr marL="342900" indent="-342900" eaLnBrk="0" hangingPunct="0">
              <a:lnSpc>
                <a:spcPct val="80000"/>
              </a:lnSpc>
              <a:spcBef>
                <a:spcPct val="20000"/>
              </a:spcBef>
              <a:buFont typeface="Arial" charset="0"/>
              <a:buNone/>
            </a:pPr>
            <a:r>
              <a:rPr lang="en-US" sz="1300">
                <a:latin typeface="Calibri" pitchFamily="34" charset="0"/>
              </a:rPr>
              <a:t>Lynda Wight		TOPRA</a:t>
            </a:r>
          </a:p>
          <a:p>
            <a:pPr marL="342900" indent="-342900" eaLnBrk="0" hangingPunct="0">
              <a:lnSpc>
                <a:spcPct val="80000"/>
              </a:lnSpc>
              <a:spcBef>
                <a:spcPct val="20000"/>
              </a:spcBef>
              <a:buFont typeface="Arial" charset="0"/>
              <a:buNone/>
            </a:pPr>
            <a:r>
              <a:rPr lang="en-US" sz="1300">
                <a:latin typeface="Calibri" pitchFamily="34" charset="0"/>
              </a:rPr>
              <a:t>Madge Moore	Lantra</a:t>
            </a:r>
          </a:p>
          <a:p>
            <a:pPr marL="342900" indent="-342900" eaLnBrk="0" hangingPunct="0">
              <a:lnSpc>
                <a:spcPct val="80000"/>
              </a:lnSpc>
              <a:spcBef>
                <a:spcPct val="20000"/>
              </a:spcBef>
              <a:buFont typeface="Arial" charset="0"/>
              <a:buNone/>
            </a:pPr>
            <a:r>
              <a:rPr lang="en-US" sz="1300">
                <a:latin typeface="Calibri" pitchFamily="34" charset="0"/>
              </a:rPr>
              <a:t>Mark Downs	Society of Biology</a:t>
            </a:r>
          </a:p>
          <a:p>
            <a:pPr marL="342900" indent="-342900" eaLnBrk="0" hangingPunct="0">
              <a:lnSpc>
                <a:spcPct val="80000"/>
              </a:lnSpc>
              <a:spcBef>
                <a:spcPct val="20000"/>
              </a:spcBef>
              <a:buFont typeface="Arial" charset="0"/>
              <a:buNone/>
            </a:pPr>
            <a:r>
              <a:rPr lang="en-US" sz="1300">
                <a:latin typeface="Calibri" pitchFamily="34" charset="0"/>
              </a:rPr>
              <a:t>Nick Fayers		Lancaster University</a:t>
            </a:r>
          </a:p>
          <a:p>
            <a:pPr marL="342900" indent="-342900" eaLnBrk="0" hangingPunct="0">
              <a:lnSpc>
                <a:spcPct val="80000"/>
              </a:lnSpc>
              <a:spcBef>
                <a:spcPct val="20000"/>
              </a:spcBef>
              <a:buFont typeface="Arial" charset="0"/>
              <a:buNone/>
            </a:pPr>
            <a:r>
              <a:rPr lang="en-US" sz="1300">
                <a:latin typeface="Calibri" pitchFamily="34" charset="0"/>
              </a:rPr>
              <a:t>Nigel Brooksby</a:t>
            </a:r>
            <a:r>
              <a:rPr lang="en-GB" sz="1300">
                <a:latin typeface="Calibri" pitchFamily="34" charset="0"/>
              </a:rPr>
              <a:t>	Cogent</a:t>
            </a:r>
            <a:endParaRPr lang="en-US" sz="1300">
              <a:latin typeface="Calibri" pitchFamily="34" charset="0"/>
            </a:endParaRPr>
          </a:p>
          <a:p>
            <a:pPr marL="342900" indent="-342900" eaLnBrk="0" hangingPunct="0">
              <a:lnSpc>
                <a:spcPct val="80000"/>
              </a:lnSpc>
              <a:spcBef>
                <a:spcPct val="20000"/>
              </a:spcBef>
              <a:buFont typeface="Arial" charset="0"/>
              <a:buNone/>
            </a:pPr>
            <a:r>
              <a:rPr lang="en-US" sz="1300">
                <a:latin typeface="Calibri" pitchFamily="34" charset="0"/>
              </a:rPr>
              <a:t>Pauline Maden</a:t>
            </a:r>
            <a:r>
              <a:rPr lang="en-GB" sz="1300">
                <a:latin typeface="Calibri" pitchFamily="34" charset="0"/>
              </a:rPr>
              <a:t>	</a:t>
            </a:r>
            <a:r>
              <a:rPr lang="en-US" sz="1300">
                <a:latin typeface="Calibri" pitchFamily="34" charset="0"/>
              </a:rPr>
              <a:t>Cogent</a:t>
            </a:r>
          </a:p>
          <a:p>
            <a:pPr marL="342900" indent="-342900" eaLnBrk="0" hangingPunct="0">
              <a:lnSpc>
                <a:spcPct val="80000"/>
              </a:lnSpc>
              <a:spcBef>
                <a:spcPct val="20000"/>
              </a:spcBef>
              <a:buFont typeface="Arial" charset="0"/>
              <a:buNone/>
            </a:pPr>
            <a:r>
              <a:rPr lang="en-US" sz="1300">
                <a:latin typeface="Calibri" pitchFamily="34" charset="0"/>
              </a:rPr>
              <a:t>Philip Kendall	One Nucleus Limited </a:t>
            </a:r>
          </a:p>
          <a:p>
            <a:pPr marL="342900" indent="-342900" eaLnBrk="0" hangingPunct="0">
              <a:lnSpc>
                <a:spcPct val="80000"/>
              </a:lnSpc>
              <a:spcBef>
                <a:spcPct val="20000"/>
              </a:spcBef>
              <a:buFont typeface="Arial" charset="0"/>
              <a:buNone/>
            </a:pPr>
            <a:r>
              <a:rPr lang="en-US" sz="1300">
                <a:latin typeface="Calibri" pitchFamily="34" charset="0"/>
              </a:rPr>
              <a:t>Richard Reece	University of Manchester</a:t>
            </a:r>
          </a:p>
          <a:p>
            <a:pPr marL="342900" indent="-342900" eaLnBrk="0" hangingPunct="0">
              <a:lnSpc>
                <a:spcPct val="80000"/>
              </a:lnSpc>
              <a:spcBef>
                <a:spcPct val="20000"/>
              </a:spcBef>
              <a:buFont typeface="Arial" charset="0"/>
              <a:buNone/>
            </a:pPr>
            <a:r>
              <a:rPr lang="en-US" sz="1300">
                <a:latin typeface="Calibri" pitchFamily="34" charset="0"/>
              </a:rPr>
              <a:t>Richard Thompson	Royal College of</a:t>
            </a:r>
            <a:br>
              <a:rPr lang="en-US" sz="1300">
                <a:latin typeface="Calibri" pitchFamily="34" charset="0"/>
              </a:rPr>
            </a:br>
            <a:r>
              <a:rPr lang="en-US" sz="1300">
                <a:latin typeface="Calibri" pitchFamily="34" charset="0"/>
              </a:rPr>
              <a:t>		Physicians</a:t>
            </a:r>
          </a:p>
          <a:p>
            <a:pPr marL="342900" indent="-342900" eaLnBrk="0" hangingPunct="0">
              <a:lnSpc>
                <a:spcPct val="80000"/>
              </a:lnSpc>
              <a:spcBef>
                <a:spcPct val="20000"/>
              </a:spcBef>
              <a:buFont typeface="Arial" charset="0"/>
              <a:buNone/>
            </a:pPr>
            <a:r>
              <a:rPr lang="en-US" sz="1300">
                <a:latin typeface="Calibri" pitchFamily="34" charset="0"/>
              </a:rPr>
              <a:t>Shirley Price		University of Surrey</a:t>
            </a:r>
          </a:p>
          <a:p>
            <a:pPr marL="342900" indent="-342900" eaLnBrk="0" hangingPunct="0">
              <a:lnSpc>
                <a:spcPct val="80000"/>
              </a:lnSpc>
              <a:spcBef>
                <a:spcPct val="20000"/>
              </a:spcBef>
              <a:buFont typeface="Arial" charset="0"/>
              <a:buNone/>
            </a:pPr>
            <a:r>
              <a:rPr lang="en-US" sz="1300">
                <a:latin typeface="Calibri" pitchFamily="34" charset="0"/>
              </a:rPr>
              <a:t>Stuart West		Biocatalysts Ltd</a:t>
            </a:r>
          </a:p>
          <a:p>
            <a:pPr marL="342900" indent="-342900" eaLnBrk="0" hangingPunct="0">
              <a:lnSpc>
                <a:spcPct val="80000"/>
              </a:lnSpc>
              <a:spcBef>
                <a:spcPct val="20000"/>
              </a:spcBef>
              <a:buFont typeface="Arial" charset="0"/>
              <a:buNone/>
            </a:pPr>
            <a:r>
              <a:rPr lang="en-US" sz="1300">
                <a:latin typeface="Calibri" pitchFamily="34" charset="0"/>
              </a:rPr>
              <a:t>Tina Sawyer		Cogent</a:t>
            </a:r>
          </a:p>
        </p:txBody>
      </p:sp>
      <p:sp>
        <p:nvSpPr>
          <p:cNvPr id="15364" name="Line 5"/>
          <p:cNvSpPr>
            <a:spLocks noChangeShapeType="1"/>
          </p:cNvSpPr>
          <p:nvPr/>
        </p:nvSpPr>
        <p:spPr bwMode="auto">
          <a:xfrm>
            <a:off x="4284663" y="1341438"/>
            <a:ext cx="0" cy="4464050"/>
          </a:xfrm>
          <a:prstGeom prst="line">
            <a:avLst/>
          </a:prstGeom>
          <a:noFill/>
          <a:ln w="9525">
            <a:solidFill>
              <a:schemeClr val="tx1"/>
            </a:solidFill>
            <a:round/>
            <a:headEnd/>
            <a:tailEnd/>
          </a:ln>
        </p:spPr>
        <p:txBody>
          <a:bodyPr/>
          <a:lstStyle/>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p:cNvSpPr>
          <p:nvPr>
            <p:ph type="title"/>
          </p:nvPr>
        </p:nvSpPr>
        <p:spPr>
          <a:xfrm>
            <a:off x="468313" y="0"/>
            <a:ext cx="8229600" cy="1143000"/>
          </a:xfrm>
        </p:spPr>
        <p:txBody>
          <a:bodyPr/>
          <a:lstStyle/>
          <a:p>
            <a:pPr algn="l"/>
            <a:r>
              <a:rPr lang="en-GB" smtClean="0">
                <a:solidFill>
                  <a:schemeClr val="bg1"/>
                </a:solidFill>
              </a:rPr>
              <a:t>Apologies</a:t>
            </a:r>
            <a:endParaRPr lang="en-US" smtClean="0">
              <a:solidFill>
                <a:schemeClr val="bg1"/>
              </a:solidFill>
            </a:endParaRPr>
          </a:p>
        </p:txBody>
      </p:sp>
      <p:sp>
        <p:nvSpPr>
          <p:cNvPr id="16386" name="Rectangle 125"/>
          <p:cNvSpPr>
            <a:spLocks noChangeArrowheads="1"/>
          </p:cNvSpPr>
          <p:nvPr/>
        </p:nvSpPr>
        <p:spPr bwMode="auto">
          <a:xfrm>
            <a:off x="684213" y="1752600"/>
            <a:ext cx="6192837" cy="3495675"/>
          </a:xfrm>
          <a:prstGeom prst="rect">
            <a:avLst/>
          </a:prstGeom>
          <a:noFill/>
          <a:ln w="9525">
            <a:noFill/>
            <a:miter lim="800000"/>
            <a:headEnd/>
            <a:tailEnd/>
          </a:ln>
        </p:spPr>
        <p:txBody>
          <a:bodyPr anchor="ctr">
            <a:spAutoFit/>
          </a:bodyPr>
          <a:lstStyle/>
          <a:p>
            <a:pPr>
              <a:tabLst>
                <a:tab pos="1743075" algn="l"/>
              </a:tabLst>
            </a:pPr>
            <a:r>
              <a:rPr lang="en-US" sz="1400">
                <a:latin typeface="Calibri" pitchFamily="34" charset="0"/>
              </a:rPr>
              <a:t>Clive Page	King's College London</a:t>
            </a:r>
          </a:p>
          <a:p>
            <a:pPr>
              <a:tabLst>
                <a:tab pos="1743075" algn="l"/>
              </a:tabLst>
            </a:pPr>
            <a:r>
              <a:rPr lang="en-US" sz="1400">
                <a:latin typeface="Calibri" pitchFamily="34" charset="0"/>
              </a:rPr>
              <a:t>Daniel Smith	HealthTech and Medicines KTN</a:t>
            </a:r>
          </a:p>
          <a:p>
            <a:pPr>
              <a:tabLst>
                <a:tab pos="1743075" algn="l"/>
              </a:tabLst>
            </a:pPr>
            <a:r>
              <a:rPr lang="en-US" sz="1400">
                <a:latin typeface="Calibri" pitchFamily="34" charset="0"/>
              </a:rPr>
              <a:t>Doris-Ann Williams	British In Vitro Diagnostics Association</a:t>
            </a:r>
          </a:p>
          <a:p>
            <a:pPr>
              <a:tabLst>
                <a:tab pos="1743075" algn="l"/>
              </a:tabLst>
            </a:pPr>
            <a:r>
              <a:rPr lang="en-US" sz="1400">
                <a:latin typeface="Calibri" pitchFamily="34" charset="0"/>
              </a:rPr>
              <a:t>Harry Kelly	GlaxoSmithKline</a:t>
            </a:r>
          </a:p>
          <a:p>
            <a:pPr>
              <a:tabLst>
                <a:tab pos="1743075" algn="l"/>
              </a:tabLst>
            </a:pPr>
            <a:r>
              <a:rPr lang="en-US" sz="1400">
                <a:latin typeface="Calibri" pitchFamily="34" charset="0"/>
              </a:rPr>
              <a:t>Karen McCann	University of Ulster</a:t>
            </a:r>
          </a:p>
          <a:p>
            <a:pPr>
              <a:tabLst>
                <a:tab pos="1743075" algn="l"/>
              </a:tabLst>
            </a:pPr>
            <a:r>
              <a:rPr lang="en-US" sz="1400">
                <a:latin typeface="Calibri" pitchFamily="34" charset="0"/>
              </a:rPr>
              <a:t>Malcolm Skingle	GlaxoSmithKline</a:t>
            </a:r>
          </a:p>
          <a:p>
            <a:pPr>
              <a:tabLst>
                <a:tab pos="1743075" algn="l"/>
              </a:tabLst>
            </a:pPr>
            <a:r>
              <a:rPr lang="en-US" sz="1400">
                <a:latin typeface="Calibri" pitchFamily="34" charset="0"/>
              </a:rPr>
              <a:t>Marie-Noelle Gagnon	Novartis</a:t>
            </a:r>
          </a:p>
          <a:p>
            <a:pPr>
              <a:tabLst>
                <a:tab pos="1743075" algn="l"/>
              </a:tabLst>
            </a:pPr>
            <a:r>
              <a:rPr lang="en-US" sz="1400">
                <a:latin typeface="Calibri" pitchFamily="34" charset="0"/>
              </a:rPr>
              <a:t>Mario Moustras	Royal Society of Chemistry</a:t>
            </a:r>
          </a:p>
          <a:p>
            <a:pPr>
              <a:tabLst>
                <a:tab pos="1743075" algn="l"/>
              </a:tabLst>
            </a:pPr>
            <a:r>
              <a:rPr lang="en-US" sz="1400">
                <a:latin typeface="Calibri" pitchFamily="34" charset="0"/>
              </a:rPr>
              <a:t>Mark Lloyd Davies	Janssen-Cilag Ltd</a:t>
            </a:r>
          </a:p>
          <a:p>
            <a:pPr>
              <a:tabLst>
                <a:tab pos="1743075" algn="l"/>
              </a:tabLst>
            </a:pPr>
            <a:r>
              <a:rPr lang="en-US" sz="1400">
                <a:latin typeface="Calibri" pitchFamily="34" charset="0"/>
              </a:rPr>
              <a:t>Rachel Stewart	University of Reading</a:t>
            </a:r>
          </a:p>
          <a:p>
            <a:pPr>
              <a:tabLst>
                <a:tab pos="1743075" algn="l"/>
              </a:tabLst>
            </a:pPr>
            <a:r>
              <a:rPr lang="en-US" sz="1400">
                <a:latin typeface="Calibri" pitchFamily="34" charset="0"/>
              </a:rPr>
              <a:t>Rhoswyn Walker	Medical Research Council </a:t>
            </a:r>
          </a:p>
          <a:p>
            <a:pPr>
              <a:tabLst>
                <a:tab pos="1743075" algn="l"/>
              </a:tabLst>
            </a:pPr>
            <a:r>
              <a:rPr lang="en-US" sz="1400">
                <a:latin typeface="Calibri" pitchFamily="34" charset="0"/>
              </a:rPr>
              <a:t>Rob Pinnock	Merck Sharp &amp; Dohme</a:t>
            </a:r>
          </a:p>
          <a:p>
            <a:pPr>
              <a:tabLst>
                <a:tab pos="1743075" algn="l"/>
              </a:tabLst>
            </a:pPr>
            <a:r>
              <a:rPr lang="en-US" sz="1400">
                <a:latin typeface="Calibri" pitchFamily="34" charset="0"/>
              </a:rPr>
              <a:t>Sarah Jones	The Association of British Pharmaceutical Industry</a:t>
            </a:r>
          </a:p>
          <a:p>
            <a:pPr>
              <a:tabLst>
                <a:tab pos="1743075" algn="l"/>
              </a:tabLst>
            </a:pPr>
            <a:r>
              <a:rPr lang="en-US" sz="1400">
                <a:latin typeface="Calibri" pitchFamily="34" charset="0"/>
              </a:rPr>
              <a:t>Simon van Heyningen	University of Edinburgh</a:t>
            </a:r>
          </a:p>
          <a:p>
            <a:pPr>
              <a:tabLst>
                <a:tab pos="1743075" algn="l"/>
              </a:tabLst>
            </a:pPr>
            <a:r>
              <a:rPr lang="en-US" sz="1400">
                <a:latin typeface="Calibri" pitchFamily="34" charset="0"/>
              </a:rPr>
              <a:t>Trevor Jones</a:t>
            </a:r>
            <a:r>
              <a:rPr lang="en-GB" sz="1400">
                <a:latin typeface="Calibri" pitchFamily="34" charset="0"/>
              </a:rPr>
              <a:t>	</a:t>
            </a:r>
            <a:endParaRPr lang="en-US" sz="1400">
              <a:latin typeface="Calibri" pitchFamily="34" charset="0"/>
            </a:endParaRPr>
          </a:p>
          <a:p>
            <a:pPr>
              <a:tabLst>
                <a:tab pos="1743075" algn="l"/>
              </a:tabLst>
            </a:pPr>
            <a:r>
              <a:rPr lang="en-US" sz="1400">
                <a:latin typeface="Calibri" pitchFamily="34" charset="0"/>
              </a:rPr>
              <a:t>Wendy Livingstone	Forth Valley College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p:cNvSpPr>
          <p:nvPr>
            <p:ph type="title"/>
          </p:nvPr>
        </p:nvSpPr>
        <p:spPr>
          <a:xfrm>
            <a:off x="250825" y="0"/>
            <a:ext cx="8229600" cy="1143000"/>
          </a:xfrm>
        </p:spPr>
        <p:txBody>
          <a:bodyPr/>
          <a:lstStyle/>
          <a:p>
            <a:pPr algn="l"/>
            <a:r>
              <a:rPr lang="en-GB" sz="2800" b="1" smtClean="0">
                <a:solidFill>
                  <a:schemeClr val="bg1"/>
                </a:solidFill>
              </a:rPr>
              <a:t>Keeping up the pace and looking forward</a:t>
            </a:r>
            <a:r>
              <a:rPr lang="en-GB" smtClean="0"/>
              <a:t> </a:t>
            </a:r>
            <a:endParaRPr lang="en-US" smtClean="0"/>
          </a:p>
        </p:txBody>
      </p:sp>
      <p:sp>
        <p:nvSpPr>
          <p:cNvPr id="17410" name="Rectangle 3"/>
          <p:cNvSpPr>
            <a:spLocks noGrp="1"/>
          </p:cNvSpPr>
          <p:nvPr>
            <p:ph type="body" idx="1"/>
          </p:nvPr>
        </p:nvSpPr>
        <p:spPr>
          <a:xfrm>
            <a:off x="395288" y="1557338"/>
            <a:ext cx="8229600" cy="1684337"/>
          </a:xfrm>
        </p:spPr>
        <p:txBody>
          <a:bodyPr/>
          <a:lstStyle/>
          <a:p>
            <a:pPr marL="0" indent="0">
              <a:buFont typeface="Arial" charset="0"/>
              <a:buNone/>
            </a:pPr>
            <a:r>
              <a:rPr lang="en-GB" sz="2400" smtClean="0"/>
              <a:t>Together we are working on a comprehensive set of measures to improve the skills environment in the UK, improve sector competitiveness and deliver a highly professional workforce, ready for future growth</a:t>
            </a:r>
            <a:endParaRPr lang="en-US" sz="2400" smtClean="0"/>
          </a:p>
        </p:txBody>
      </p:sp>
      <p:pic>
        <p:nvPicPr>
          <p:cNvPr id="17411" name="Picture 5" descr="iStock_000011502215Medium"/>
          <p:cNvPicPr>
            <a:picLocks noChangeAspect="1" noChangeArrowheads="1"/>
          </p:cNvPicPr>
          <p:nvPr/>
        </p:nvPicPr>
        <p:blipFill>
          <a:blip r:embed="rId2"/>
          <a:srcRect/>
          <a:stretch>
            <a:fillRect/>
          </a:stretch>
        </p:blipFill>
        <p:spPr bwMode="auto">
          <a:xfrm>
            <a:off x="2627313" y="3357563"/>
            <a:ext cx="3208337" cy="2136775"/>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a:xfrm>
            <a:off x="468313" y="0"/>
            <a:ext cx="8229600" cy="1143000"/>
          </a:xfrm>
        </p:spPr>
        <p:txBody>
          <a:bodyPr/>
          <a:lstStyle/>
          <a:p>
            <a:pPr algn="l"/>
            <a:r>
              <a:rPr lang="en-GB" smtClean="0">
                <a:solidFill>
                  <a:schemeClr val="bg1"/>
                </a:solidFill>
              </a:rPr>
              <a:t>Chairman’s Report</a:t>
            </a:r>
          </a:p>
        </p:txBody>
      </p:sp>
      <p:sp>
        <p:nvSpPr>
          <p:cNvPr id="18434" name="Content Placeholder 2"/>
          <p:cNvSpPr>
            <a:spLocks noGrp="1"/>
          </p:cNvSpPr>
          <p:nvPr>
            <p:ph idx="1"/>
          </p:nvPr>
        </p:nvSpPr>
        <p:spPr>
          <a:xfrm>
            <a:off x="395288" y="1700213"/>
            <a:ext cx="8147050" cy="2952750"/>
          </a:xfrm>
        </p:spPr>
        <p:txBody>
          <a:bodyPr/>
          <a:lstStyle/>
          <a:p>
            <a:r>
              <a:rPr lang="en-GB" sz="2400" smtClean="0"/>
              <a:t>We are listening to you. What you say is important to us</a:t>
            </a:r>
            <a:br>
              <a:rPr lang="en-GB" sz="2400" smtClean="0"/>
            </a:br>
            <a:endParaRPr lang="en-GB" sz="2400" smtClean="0"/>
          </a:p>
          <a:p>
            <a:r>
              <a:rPr lang="en-GB" sz="2400" smtClean="0"/>
              <a:t>We have interpreted what you have said and we have made sure that we have included your priorities in our bids to secure the future funding for delivery.</a:t>
            </a:r>
            <a:br>
              <a:rPr lang="en-GB" sz="2400" smtClean="0"/>
            </a:br>
            <a:endParaRPr lang="en-GB" sz="2400" smtClean="0"/>
          </a:p>
          <a:p>
            <a:r>
              <a:rPr lang="en-GB" sz="2400" smtClean="0"/>
              <a:t>Winning bids will provide the essential resources to translate the challenges and ideas into solutions.</a:t>
            </a:r>
          </a:p>
          <a:p>
            <a:pPr>
              <a:buFont typeface="Arial" charset="0"/>
              <a:buNone/>
            </a:pPr>
            <a:endParaRPr lang="en-GB" sz="2400" smtClean="0"/>
          </a:p>
          <a:p>
            <a:pPr>
              <a:buFont typeface="Arial" charset="0"/>
              <a:buNone/>
            </a:pPr>
            <a:endParaRPr lang="en-GB" sz="2400" smtClean="0"/>
          </a:p>
          <a:p>
            <a:endParaRPr lang="en-GB"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p:cNvSpPr>
          <p:nvPr>
            <p:ph type="title"/>
          </p:nvPr>
        </p:nvSpPr>
        <p:spPr>
          <a:xfrm>
            <a:off x="395288" y="0"/>
            <a:ext cx="8229600" cy="1143000"/>
          </a:xfrm>
        </p:spPr>
        <p:txBody>
          <a:bodyPr/>
          <a:lstStyle/>
          <a:p>
            <a:pPr algn="l"/>
            <a:r>
              <a:rPr lang="en-GB" smtClean="0">
                <a:solidFill>
                  <a:schemeClr val="bg1"/>
                </a:solidFill>
              </a:rPr>
              <a:t>Chairman’s Report</a:t>
            </a:r>
            <a:endParaRPr lang="en-US" smtClean="0"/>
          </a:p>
        </p:txBody>
      </p:sp>
      <p:sp>
        <p:nvSpPr>
          <p:cNvPr id="19458" name="Rectangle 3"/>
          <p:cNvSpPr>
            <a:spLocks noGrp="1"/>
          </p:cNvSpPr>
          <p:nvPr>
            <p:ph type="body" idx="1"/>
          </p:nvPr>
        </p:nvSpPr>
        <p:spPr>
          <a:xfrm>
            <a:off x="179388" y="1341438"/>
            <a:ext cx="8353425" cy="4525962"/>
          </a:xfrm>
        </p:spPr>
        <p:txBody>
          <a:bodyPr/>
          <a:lstStyle/>
          <a:p>
            <a:pPr>
              <a:lnSpc>
                <a:spcPct val="90000"/>
              </a:lnSpc>
              <a:buFont typeface="Arial" charset="0"/>
              <a:buNone/>
            </a:pPr>
            <a:r>
              <a:rPr lang="en-GB" sz="2400" b="1" smtClean="0"/>
              <a:t>Progress to date</a:t>
            </a:r>
          </a:p>
          <a:p>
            <a:pPr>
              <a:lnSpc>
                <a:spcPct val="90000"/>
              </a:lnSpc>
              <a:buFont typeface="Arial" charset="0"/>
              <a:buNone/>
            </a:pPr>
            <a:endParaRPr lang="en-GB" sz="2000" smtClean="0"/>
          </a:p>
          <a:p>
            <a:pPr>
              <a:lnSpc>
                <a:spcPct val="90000"/>
              </a:lnSpc>
            </a:pPr>
            <a:r>
              <a:rPr lang="en-GB" sz="2000" smtClean="0"/>
              <a:t>You identified four key priorities from the Action Plan and from our discussions at the Life sciences Advisory Council.  Namely, Technician Training (Apprenticeships), Skills Signals, Placements and an offer for SME’s</a:t>
            </a:r>
            <a:br>
              <a:rPr lang="en-GB" sz="2000" smtClean="0"/>
            </a:br>
            <a:endParaRPr lang="en-GB" sz="2000" smtClean="0"/>
          </a:p>
          <a:p>
            <a:pPr>
              <a:lnSpc>
                <a:spcPct val="90000"/>
              </a:lnSpc>
            </a:pPr>
            <a:r>
              <a:rPr lang="en-GB" sz="2000" smtClean="0"/>
              <a:t>We have established four Working Groups to  deliver on the four priorities and all of you will have had the opportunity to join one or more of the Working Groups. Led by Malcolm Skingle (Placements) Jackie Wilbraham (Skills Signals) and Lesley Earl (Apprenticeships/Technician Training) and with BIA, EMIG and ABHI actively participating and supporting  the SME Working Group.</a:t>
            </a:r>
            <a:br>
              <a:rPr lang="en-GB" sz="2000" smtClean="0"/>
            </a:br>
            <a:endParaRPr lang="en-GB" sz="2000" smtClean="0"/>
          </a:p>
          <a:p>
            <a:pPr>
              <a:lnSpc>
                <a:spcPct val="90000"/>
              </a:lnSpc>
            </a:pPr>
            <a:r>
              <a:rPr lang="en-GB" sz="2000" smtClean="0"/>
              <a:t>Meetings have taken place and Terms of Reference have been established. A set of clear priorities have been agreed for each group.</a:t>
            </a:r>
            <a:endParaRPr lang="en-US" sz="20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p:cNvSpPr>
          <p:nvPr>
            <p:ph type="title"/>
          </p:nvPr>
        </p:nvSpPr>
        <p:spPr>
          <a:xfrm>
            <a:off x="323850" y="115888"/>
            <a:ext cx="8229600" cy="1143000"/>
          </a:xfrm>
        </p:spPr>
        <p:txBody>
          <a:bodyPr/>
          <a:lstStyle/>
          <a:p>
            <a:pPr algn="l">
              <a:lnSpc>
                <a:spcPct val="50000"/>
              </a:lnSpc>
            </a:pPr>
            <a:r>
              <a:rPr lang="en-GB" sz="2400" b="1" smtClean="0">
                <a:solidFill>
                  <a:schemeClr val="bg1"/>
                </a:solidFill>
              </a:rPr>
              <a:t>Working Groups Delivering on Employer’s Priorities: </a:t>
            </a:r>
            <a:br>
              <a:rPr lang="en-GB" sz="2400" b="1" smtClean="0">
                <a:solidFill>
                  <a:schemeClr val="bg1"/>
                </a:solidFill>
              </a:rPr>
            </a:br>
            <a:r>
              <a:rPr lang="en-GB" sz="2400" b="1" smtClean="0">
                <a:solidFill>
                  <a:schemeClr val="bg1"/>
                </a:solidFill>
              </a:rPr>
              <a:t>Early Deliverables</a:t>
            </a:r>
            <a:r>
              <a:rPr lang="en-GB" smtClean="0"/>
              <a:t> </a:t>
            </a:r>
            <a:endParaRPr lang="en-US" smtClean="0"/>
          </a:p>
        </p:txBody>
      </p:sp>
      <p:sp>
        <p:nvSpPr>
          <p:cNvPr id="20482" name="Rectangle 3"/>
          <p:cNvSpPr>
            <a:spLocks noGrp="1"/>
          </p:cNvSpPr>
          <p:nvPr>
            <p:ph type="body" idx="1"/>
          </p:nvPr>
        </p:nvSpPr>
        <p:spPr>
          <a:xfrm>
            <a:off x="468313" y="1484313"/>
            <a:ext cx="8229600" cy="4525962"/>
          </a:xfrm>
        </p:spPr>
        <p:txBody>
          <a:bodyPr/>
          <a:lstStyle/>
          <a:p>
            <a:pPr marL="0" indent="0">
              <a:lnSpc>
                <a:spcPct val="80000"/>
              </a:lnSpc>
              <a:buFont typeface="Arial" charset="0"/>
              <a:buNone/>
            </a:pPr>
            <a:r>
              <a:rPr lang="en-GB" sz="2000" b="1" smtClean="0"/>
              <a:t>SME’s</a:t>
            </a:r>
            <a:r>
              <a:rPr lang="en-GB" sz="2000" smtClean="0"/>
              <a:t>: We will  develop a Management and Leadership offer including a Mentoring Programme that is complimentary to existing provision by June 2012.</a:t>
            </a:r>
            <a:br>
              <a:rPr lang="en-GB" sz="2000" smtClean="0"/>
            </a:br>
            <a:endParaRPr lang="en-GB" sz="2000" b="1" smtClean="0"/>
          </a:p>
          <a:p>
            <a:pPr marL="0" indent="0">
              <a:lnSpc>
                <a:spcPct val="80000"/>
              </a:lnSpc>
              <a:buFont typeface="Arial" charset="0"/>
              <a:buNone/>
            </a:pPr>
            <a:r>
              <a:rPr lang="en-GB" sz="2000" b="1" smtClean="0"/>
              <a:t>Skills Signals</a:t>
            </a:r>
            <a:r>
              <a:rPr lang="en-GB" sz="2000" smtClean="0"/>
              <a:t>: We will work with employers in the life sciences sector to capture best practice and develop an outline Employability Framework by spring 2012</a:t>
            </a:r>
            <a:br>
              <a:rPr lang="en-GB" sz="2000" smtClean="0"/>
            </a:br>
            <a:endParaRPr lang="en-GB" sz="2000" b="1" smtClean="0"/>
          </a:p>
          <a:p>
            <a:pPr marL="0" indent="0">
              <a:lnSpc>
                <a:spcPct val="80000"/>
              </a:lnSpc>
              <a:buFont typeface="Arial" charset="0"/>
              <a:buNone/>
            </a:pPr>
            <a:r>
              <a:rPr lang="en-GB" sz="2000" b="1" smtClean="0"/>
              <a:t>Apprenticeships/Technician Training</a:t>
            </a:r>
            <a:r>
              <a:rPr lang="en-GB" sz="2000" smtClean="0"/>
              <a:t>: We will have a Higher Level Apprenticeship and accredited Foundation Degree in place by the end of the year, ready for the first apprentice to start in January 2012.</a:t>
            </a:r>
            <a:br>
              <a:rPr lang="en-GB" sz="2000" smtClean="0"/>
            </a:br>
            <a:endParaRPr lang="en-GB" sz="2000" b="1" smtClean="0"/>
          </a:p>
          <a:p>
            <a:pPr marL="0" indent="0">
              <a:lnSpc>
                <a:spcPct val="80000"/>
              </a:lnSpc>
              <a:buFont typeface="Arial" charset="0"/>
              <a:buNone/>
            </a:pPr>
            <a:r>
              <a:rPr lang="en-GB" sz="2000" b="1" smtClean="0"/>
              <a:t>Placements</a:t>
            </a:r>
            <a:r>
              <a:rPr lang="en-GB" sz="2000" smtClean="0"/>
              <a:t>: We will engage with Professor Sir Tim Wilson and a range of Professional Bodies  and provide input to his  Review on  Industry engagement with Higher Education.  We will discuss the effects of tuition fees on undergraduate placements and make recommendations to the LAC by Spring 2012.</a:t>
            </a:r>
            <a:endParaRPr lang="en-US" sz="200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p:cNvSpPr>
          <p:nvPr>
            <p:ph type="title"/>
          </p:nvPr>
        </p:nvSpPr>
        <p:spPr>
          <a:xfrm>
            <a:off x="468313" y="0"/>
            <a:ext cx="8229600" cy="1143000"/>
          </a:xfrm>
        </p:spPr>
        <p:txBody>
          <a:bodyPr/>
          <a:lstStyle/>
          <a:p>
            <a:pPr algn="l"/>
            <a:r>
              <a:rPr lang="en-GB" b="1" smtClean="0">
                <a:solidFill>
                  <a:schemeClr val="bg1"/>
                </a:solidFill>
              </a:rPr>
              <a:t>One Voice</a:t>
            </a:r>
            <a:r>
              <a:rPr lang="en-GB" smtClean="0"/>
              <a:t> </a:t>
            </a:r>
            <a:endParaRPr lang="en-US" smtClean="0"/>
          </a:p>
        </p:txBody>
      </p:sp>
      <p:sp>
        <p:nvSpPr>
          <p:cNvPr id="21506" name="Rectangle 3"/>
          <p:cNvSpPr>
            <a:spLocks noGrp="1"/>
          </p:cNvSpPr>
          <p:nvPr>
            <p:ph type="body" idx="1"/>
          </p:nvPr>
        </p:nvSpPr>
        <p:spPr>
          <a:xfrm>
            <a:off x="179388" y="1557338"/>
            <a:ext cx="8496300" cy="2879725"/>
          </a:xfrm>
        </p:spPr>
        <p:txBody>
          <a:bodyPr/>
          <a:lstStyle/>
          <a:p>
            <a:pPr marL="0" indent="0">
              <a:buFont typeface="Arial" charset="0"/>
              <a:buNone/>
            </a:pPr>
            <a:r>
              <a:rPr lang="en-GB" sz="2400" smtClean="0"/>
              <a:t>These achievements are and will be  testament to the rapid impact made by the Life sciences Advisory Council and the Life sciences Skills Strategy Board. They demonstrate what we can accomplish through genuine collaboration-when industry and academia work closely together, and when employers speak with one voice.</a:t>
            </a:r>
            <a:endParaRPr lang="en-US" sz="2400" smtClean="0"/>
          </a:p>
        </p:txBody>
      </p:sp>
      <p:pic>
        <p:nvPicPr>
          <p:cNvPr id="21507" name="Picture 4" descr="iStock_000012438161XLarge"/>
          <p:cNvPicPr>
            <a:picLocks noChangeAspect="1" noChangeArrowheads="1"/>
          </p:cNvPicPr>
          <p:nvPr/>
        </p:nvPicPr>
        <p:blipFill>
          <a:blip r:embed="rId2"/>
          <a:srcRect/>
          <a:stretch>
            <a:fillRect/>
          </a:stretch>
        </p:blipFill>
        <p:spPr bwMode="auto">
          <a:xfrm>
            <a:off x="2843213" y="3860800"/>
            <a:ext cx="3095625" cy="205740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169</TotalTime>
  <Words>702</Words>
  <Application>Microsoft Office PowerPoint</Application>
  <PresentationFormat>On-screen Show (4:3)</PresentationFormat>
  <Paragraphs>84</Paragraphs>
  <Slides>9</Slides>
  <Notes>0</Notes>
  <HiddenSlides>0</HiddenSlides>
  <MMClips>0</MMClips>
  <ScaleCrop>false</ScaleCrop>
  <HeadingPairs>
    <vt:vector size="6" baseType="variant">
      <vt:variant>
        <vt:lpstr>Fonts Used</vt:lpstr>
      </vt:variant>
      <vt:variant>
        <vt:i4>2</vt:i4>
      </vt:variant>
      <vt:variant>
        <vt:lpstr>Design Template</vt:lpstr>
      </vt:variant>
      <vt:variant>
        <vt:i4>1</vt:i4>
      </vt:variant>
      <vt:variant>
        <vt:lpstr>Slide Titles</vt:lpstr>
      </vt:variant>
      <vt:variant>
        <vt:i4>9</vt:i4>
      </vt:variant>
    </vt:vector>
  </HeadingPairs>
  <TitlesOfParts>
    <vt:vector size="12" baseType="lpstr">
      <vt:lpstr>Arial</vt:lpstr>
      <vt:lpstr>Calibri</vt:lpstr>
      <vt:lpstr>Office Theme</vt:lpstr>
      <vt:lpstr>Life Sciences Advisory Council</vt:lpstr>
      <vt:lpstr>Agenda</vt:lpstr>
      <vt:lpstr>Attendees</vt:lpstr>
      <vt:lpstr>Apologies</vt:lpstr>
      <vt:lpstr>Keeping up the pace and looking forward </vt:lpstr>
      <vt:lpstr>Chairman’s Report</vt:lpstr>
      <vt:lpstr>Chairman’s Report</vt:lpstr>
      <vt:lpstr>Working Groups Delivering on Employer’s Priorities:  Early Deliverables </vt:lpstr>
      <vt:lpstr>One Voice </vt:lpstr>
    </vt:vector>
  </TitlesOfParts>
  <Company>Dimension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Area</dc:title>
  <dc:creator>Mike</dc:creator>
  <cp:lastModifiedBy>kate.hutchins</cp:lastModifiedBy>
  <cp:revision>16</cp:revision>
  <dcterms:created xsi:type="dcterms:W3CDTF">2011-02-18T15:00:35Z</dcterms:created>
  <dcterms:modified xsi:type="dcterms:W3CDTF">2011-09-12T14:53:04Z</dcterms:modified>
</cp:coreProperties>
</file>