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75" r:id="rId2"/>
    <p:sldId id="279" r:id="rId3"/>
    <p:sldId id="280" r:id="rId4"/>
    <p:sldId id="278" r:id="rId5"/>
    <p:sldId id="274" r:id="rId6"/>
    <p:sldId id="276" r:id="rId7"/>
    <p:sldId id="273" r:id="rId8"/>
    <p:sldId id="281" r:id="rId9"/>
  </p:sldIdLst>
  <p:sldSz cx="9144000" cy="6858000" type="screen4x3"/>
  <p:notesSz cx="6669088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EBF6F9"/>
    <a:srgbClr val="FFFFCC"/>
    <a:srgbClr val="FFFF99"/>
    <a:srgbClr val="FF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88" autoAdjust="0"/>
    <p:restoredTop sz="94605" autoAdjust="0"/>
  </p:normalViewPr>
  <p:slideViewPr>
    <p:cSldViewPr>
      <p:cViewPr>
        <p:scale>
          <a:sx n="68" d="100"/>
          <a:sy n="68" d="100"/>
        </p:scale>
        <p:origin x="-1140" y="-8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4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5B3331DE-BFC4-4DDA-9B2B-EFF8F314FFFF}" type="datetimeFigureOut">
              <a:rPr lang="en-US"/>
              <a:pPr>
                <a:defRPr/>
              </a:pPr>
              <a:t>4/13/2012</a:t>
            </a:fld>
            <a:endParaRPr lang="en-US" dirty="0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E0AD2430-A2BE-4241-B5E7-9567C28F986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4398A89-FA1C-478C-A126-19EC768B8E65}" type="datetimeFigureOut">
              <a:rPr lang="en-GB"/>
              <a:pPr>
                <a:defRPr/>
              </a:pPr>
              <a:t>13/04/2012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2488" y="744538"/>
            <a:ext cx="4964112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750" y="4714875"/>
            <a:ext cx="5335588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8250" y="9428163"/>
            <a:ext cx="288925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787FC2F9-A229-470B-8E40-6DABE1FC6BC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B6CB6-D1FA-4B20-9245-CA0885271E99}" type="datetimeFigureOut">
              <a:rPr lang="en-US"/>
              <a:pPr>
                <a:defRPr/>
              </a:pPr>
              <a:t>4/13/2012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F3B42-556A-4B25-8DAF-561CF4A60FF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92A54F-1749-4126-81BA-992C29CB4206}" type="datetimeFigureOut">
              <a:rPr lang="en-US"/>
              <a:pPr>
                <a:defRPr/>
              </a:pPr>
              <a:t>4/13/2012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F8A301-4C8B-4229-A3EE-2D4EDCFC51F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30B23-6BD9-47A7-A61F-36FF0D803EC1}" type="datetimeFigureOut">
              <a:rPr lang="en-US"/>
              <a:pPr>
                <a:defRPr/>
              </a:pPr>
              <a:t>4/13/2012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1D16AB-16AD-4318-B4E5-669ED687037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DC9887-98AE-4497-BB94-F2B69063131D}" type="datetimeFigureOut">
              <a:rPr lang="en-US"/>
              <a:pPr>
                <a:defRPr/>
              </a:pPr>
              <a:t>4/13/2012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C0752-C70A-4C6F-993D-0109815D820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98DD3-2C5B-4DFF-A17A-20796EE051A6}" type="datetimeFigureOut">
              <a:rPr lang="en-US"/>
              <a:pPr>
                <a:defRPr/>
              </a:pPr>
              <a:t>4/13/2012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EC936-0874-42E5-B19E-A7E9C589211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23D87-B35B-4BCC-9F0A-A1C8FA5C7EDB}" type="datetimeFigureOut">
              <a:rPr lang="en-US"/>
              <a:pPr>
                <a:defRPr/>
              </a:pPr>
              <a:t>4/13/2012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F1A92D-D97C-417D-A0C7-592A69C14F3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519B9-6699-433C-B342-23717CDC01A8}" type="datetimeFigureOut">
              <a:rPr lang="en-US"/>
              <a:pPr>
                <a:defRPr/>
              </a:pPr>
              <a:t>4/13/2012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3A2731-9B0A-45FC-8AF9-1F653A96F85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BF47A-802E-4476-B03E-833BD4C07D56}" type="datetimeFigureOut">
              <a:rPr lang="en-US"/>
              <a:pPr>
                <a:defRPr/>
              </a:pPr>
              <a:t>4/13/2012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069BCD-071B-4425-9955-2B49082B8CB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B0252-9A84-45B9-A384-9264BF855641}" type="datetimeFigureOut">
              <a:rPr lang="en-US"/>
              <a:pPr>
                <a:defRPr/>
              </a:pPr>
              <a:t>4/13/2012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E641A-383B-458A-9A39-D31A6CED98C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AA77ED-BD4B-41E1-A3D5-C164F3197364}" type="datetimeFigureOut">
              <a:rPr lang="en-US"/>
              <a:pPr>
                <a:defRPr/>
              </a:pPr>
              <a:t>4/13/2012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0082C-86B9-4AFE-8B42-B7864431C5D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1651F-FE67-4005-BE50-65D2EF10B2B1}" type="datetimeFigureOut">
              <a:rPr lang="en-US"/>
              <a:pPr>
                <a:defRPr/>
              </a:pPr>
              <a:t>4/13/2012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F2C210-1E7B-4FD9-9801-980AFA9B993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E47A69-AFA1-4404-A433-1AFA07A81E05}" type="datetimeFigureOut">
              <a:rPr lang="en-US"/>
              <a:pPr>
                <a:defRPr/>
              </a:pPr>
              <a:t>4/13/2012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39851B9-8982-4DB5-9627-599F62B225F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188" y="2420938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Developing Tomorrow’s Scientists Today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Nigel Brooksby, Chairman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pic>
        <p:nvPicPr>
          <p:cNvPr id="15362" name="Picture 4" descr="DNA - sma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990975"/>
            <a:ext cx="9144000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/>
          </p:cNvSpPr>
          <p:nvPr>
            <p:ph type="title"/>
          </p:nvPr>
        </p:nvSpPr>
        <p:spPr>
          <a:xfrm>
            <a:off x="323850" y="0"/>
            <a:ext cx="8229600" cy="1143000"/>
          </a:xfrm>
        </p:spPr>
        <p:txBody>
          <a:bodyPr/>
          <a:lstStyle/>
          <a:p>
            <a:pPr algn="l"/>
            <a:r>
              <a:rPr lang="en-GB" smtClean="0">
                <a:solidFill>
                  <a:schemeClr val="bg1"/>
                </a:solidFill>
              </a:rPr>
              <a:t>Agenda</a:t>
            </a:r>
            <a:endParaRPr lang="en-US" smtClean="0">
              <a:solidFill>
                <a:schemeClr val="bg1"/>
              </a:solidFill>
            </a:endParaRPr>
          </a:p>
        </p:txBody>
      </p:sp>
      <p:sp>
        <p:nvSpPr>
          <p:cNvPr id="16386" name="Rectangle 3"/>
          <p:cNvSpPr>
            <a:spLocks noGrp="1"/>
          </p:cNvSpPr>
          <p:nvPr>
            <p:ph type="body" idx="1"/>
          </p:nvPr>
        </p:nvSpPr>
        <p:spPr>
          <a:xfrm>
            <a:off x="684213" y="1412875"/>
            <a:ext cx="8289925" cy="4640263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en-GB" sz="1500" b="1" smtClean="0"/>
              <a:t>13:00 		Welcome and Introduction</a:t>
            </a:r>
            <a:r>
              <a:rPr lang="en-GB" sz="1500" smtClean="0"/>
              <a:t>		</a:t>
            </a:r>
            <a:r>
              <a:rPr lang="en-GB" sz="1500" b="1" smtClean="0"/>
              <a:t>Nigel Brooksby</a:t>
            </a:r>
            <a:br>
              <a:rPr lang="en-GB" sz="1500" b="1" smtClean="0"/>
            </a:br>
            <a:endParaRPr lang="en-GB" sz="1500" b="1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GB" sz="1500" b="1" smtClean="0"/>
              <a:t>13:15-14:00 	Window on the World</a:t>
            </a:r>
            <a:r>
              <a:rPr lang="en-GB" sz="1500" smtClean="0"/>
              <a:t>			</a:t>
            </a:r>
            <a:r>
              <a:rPr lang="en-GB" sz="1500" b="1" smtClean="0"/>
              <a:t>Mervin Dadd</a:t>
            </a:r>
            <a:r>
              <a:rPr lang="en-GB" sz="1500" smtClean="0"/>
              <a:t/>
            </a:r>
            <a:br>
              <a:rPr lang="en-GB" sz="1500" smtClean="0"/>
            </a:br>
            <a:r>
              <a:rPr lang="en-GB" sz="1500" smtClean="0"/>
              <a:t>						Cogent SSC</a:t>
            </a:r>
            <a:br>
              <a:rPr lang="en-GB" sz="1500" smtClean="0"/>
            </a:br>
            <a:endParaRPr lang="en-GB" sz="1500" b="1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GB" sz="1500" b="1" smtClean="0"/>
              <a:t>14:00-14:30	Placements Proposal Update</a:t>
            </a:r>
            <a:r>
              <a:rPr lang="en-GB" sz="1500" smtClean="0"/>
              <a:t>		</a:t>
            </a:r>
            <a:r>
              <a:rPr lang="en-GB" sz="1500" b="1" smtClean="0"/>
              <a:t>Caroline Sudworth</a:t>
            </a:r>
            <a:r>
              <a:rPr lang="en-GB" sz="1500" smtClean="0"/>
              <a:t/>
            </a:r>
            <a:br>
              <a:rPr lang="en-GB" sz="1500" smtClean="0"/>
            </a:br>
            <a:r>
              <a:rPr lang="en-GB" sz="1500" smtClean="0"/>
              <a:t>						Cogent SSC</a:t>
            </a:r>
            <a:endParaRPr lang="en-GB" sz="1500" b="1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GB" sz="1500" b="1" smtClean="0"/>
              <a:t>14:30 		Break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en-GB" sz="1500" b="1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GB" sz="1500" b="1" smtClean="0"/>
              <a:t>14:45-15:15 	Society of Biology			David Coates</a:t>
            </a:r>
            <a:br>
              <a:rPr lang="en-GB" sz="1500" b="1" smtClean="0"/>
            </a:br>
            <a:r>
              <a:rPr lang="en-GB" sz="1500" b="1" smtClean="0"/>
              <a:t>		(by video link)			</a:t>
            </a:r>
            <a:r>
              <a:rPr lang="en-GB" sz="1500" smtClean="0"/>
              <a:t>Society of Biology</a:t>
            </a:r>
            <a:endParaRPr lang="en-GB" sz="1500" b="1" smtClean="0"/>
          </a:p>
          <a:p>
            <a:pPr>
              <a:lnSpc>
                <a:spcPct val="80000"/>
              </a:lnSpc>
              <a:buFont typeface="Arial" charset="0"/>
              <a:buNone/>
            </a:pPr>
            <a:endParaRPr lang="en-GB" sz="1500" b="1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GB" sz="1500" b="1" smtClean="0"/>
              <a:t>15:30-16:00 	Royal Society of Chemistry </a:t>
            </a:r>
            <a:r>
              <a:rPr lang="en-GB" sz="1500" smtClean="0"/>
              <a:t>		</a:t>
            </a:r>
            <a:r>
              <a:rPr lang="en-GB" sz="1500" b="1" smtClean="0"/>
              <a:t>Jim Iley</a:t>
            </a:r>
            <a:br>
              <a:rPr lang="en-GB" sz="1500" b="1" smtClean="0"/>
            </a:br>
            <a:r>
              <a:rPr lang="en-GB" sz="1500" b="1" smtClean="0"/>
              <a:t>						</a:t>
            </a:r>
            <a:r>
              <a:rPr lang="en-GB" sz="1500" smtClean="0"/>
              <a:t>Royal Society of</a:t>
            </a:r>
            <a:br>
              <a:rPr lang="en-GB" sz="1500" smtClean="0"/>
            </a:br>
            <a:r>
              <a:rPr lang="en-GB" sz="1500" smtClean="0"/>
              <a:t>						Chemistry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en-GB" sz="1500" b="1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GB" sz="1500" b="1" smtClean="0"/>
              <a:t>16:00-16:15 	Life Sciences Annual Skills Report		Joanna Woolf</a:t>
            </a:r>
            <a:br>
              <a:rPr lang="en-GB" sz="1500" b="1" smtClean="0"/>
            </a:br>
            <a:r>
              <a:rPr lang="en-GB" sz="1500" smtClean="0"/>
              <a:t>						Cogent SSC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endParaRPr lang="en-GB" sz="150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GB" sz="1500" b="1" smtClean="0"/>
              <a:t>16:15-16:30	Closure				Nigel Brooksby</a:t>
            </a:r>
            <a:endParaRPr lang="en-US" sz="15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/>
          </p:cNvSpPr>
          <p:nvPr>
            <p:ph type="title"/>
          </p:nvPr>
        </p:nvSpPr>
        <p:spPr>
          <a:xfrm>
            <a:off x="250825" y="0"/>
            <a:ext cx="8229600" cy="1143000"/>
          </a:xfrm>
        </p:spPr>
        <p:txBody>
          <a:bodyPr/>
          <a:lstStyle/>
          <a:p>
            <a:pPr algn="l"/>
            <a:r>
              <a:rPr lang="en-GB" smtClean="0">
                <a:solidFill>
                  <a:schemeClr val="bg1"/>
                </a:solidFill>
              </a:rPr>
              <a:t>Attendees</a:t>
            </a:r>
            <a:endParaRPr lang="en-US" smtClean="0">
              <a:solidFill>
                <a:schemeClr val="bg1"/>
              </a:solidFill>
            </a:endParaRPr>
          </a:p>
        </p:txBody>
      </p:sp>
      <p:sp>
        <p:nvSpPr>
          <p:cNvPr id="17410" name="Rectangle 3"/>
          <p:cNvSpPr>
            <a:spLocks noGrp="1"/>
          </p:cNvSpPr>
          <p:nvPr>
            <p:ph type="body" idx="1"/>
          </p:nvPr>
        </p:nvSpPr>
        <p:spPr>
          <a:xfrm>
            <a:off x="539750" y="1341438"/>
            <a:ext cx="3538538" cy="4525962"/>
          </a:xfrm>
        </p:spPr>
        <p:txBody>
          <a:bodyPr/>
          <a:lstStyle/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200" smtClean="0"/>
              <a:t>David Adams		Cogent SSC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200" smtClean="0"/>
              <a:t>Laura	 Bellingan	Society of Biology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200" smtClean="0"/>
              <a:t>Clare	 Bhunnoo	 BBSRC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200" smtClean="0"/>
              <a:t>Karen Booth		BIS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200" smtClean="0"/>
              <a:t>David Bowman	Lilly UK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200" smtClean="0"/>
              <a:t>Nigel	Brooksby	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200" smtClean="0"/>
              <a:t>Stuart Chisnall		British In Vitro 		Diagnostics Association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200" smtClean="0"/>
              <a:t>Mervin Dadd		Cogent SSC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200" smtClean="0"/>
              <a:t>Mark	 Downs		Society of Biology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200" smtClean="0"/>
              <a:t>Lesley Harper		Lancaster University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200" smtClean="0"/>
              <a:t>Paul Hazell		HEFCE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200" smtClean="0"/>
              <a:t>Judith Holcroft	Cogent SSC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200" smtClean="0"/>
              <a:t>John	Holton		Cogent SSC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200" smtClean="0"/>
              <a:t>Jeremy Horton	UKCES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200" smtClean="0"/>
              <a:t>Kate	Hutchins		Cogent SSC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200" smtClean="0"/>
              <a:t>Jim Iley		Royal Society of 		Chemistry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200" smtClean="0"/>
              <a:t>Claire Johnson		EMBL- European 		Bioinformatics Institute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200" smtClean="0"/>
              <a:t>Sarah Jones		Association of British 		Pharmaceutical Industry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US" sz="1200" smtClean="0"/>
              <a:t>Orla	Kennedy		University of Reading</a:t>
            </a:r>
          </a:p>
        </p:txBody>
      </p:sp>
      <p:sp>
        <p:nvSpPr>
          <p:cNvPr id="17411" name="Rectangle 4"/>
          <p:cNvSpPr>
            <a:spLocks/>
          </p:cNvSpPr>
          <p:nvPr/>
        </p:nvSpPr>
        <p:spPr bwMode="auto">
          <a:xfrm>
            <a:off x="4859338" y="1341438"/>
            <a:ext cx="3538537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Miranda Knaggs	BioCity Nottingham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Rachel Lambeth-Forsyth	Society of Biology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Mark	 Lloyd Davies	Janssen-Cilag Ltd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Hilary MacQueen	The Open University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Alison Mitchell	Vitae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James Murdock	Cogent SSC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Helen Murray	Cogent SSC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Carl Naraynassamy	Accovion Ltd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Emma Palmer Foster	Stevenage Bioscience 		Catalyst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Julie	Plumbley	Cogent SSC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Shirley Price		University of Surrey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Liz Pridgeon		Lantra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Darren Race		SEMTA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Carol	 Richmond	Belfast Metropolitan 		College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Steve	 Rosevear	Cogent SSC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Tina	Sawyer		Cogent SSC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Caroline Sudworth	Cogent SSC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Kevin	 Thrower		National Skills Academy 		Process Industries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Stuart West		Biocatalysts Ltd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Lynda Wight		TOPRA</a:t>
            </a:r>
          </a:p>
          <a:p>
            <a:pPr marL="342900" indent="-342900" eaLnBrk="0" hangingPunct="0">
              <a:lnSpc>
                <a:spcPct val="80000"/>
              </a:lnSpc>
              <a:spcBef>
                <a:spcPct val="20000"/>
              </a:spcBef>
              <a:buFont typeface="Arial" charset="0"/>
              <a:buNone/>
            </a:pPr>
            <a:r>
              <a:rPr lang="en-US" sz="1200">
                <a:latin typeface="Calibri" pitchFamily="34" charset="0"/>
              </a:rPr>
              <a:t>Joanna Woolf		Cogent SSC</a:t>
            </a:r>
          </a:p>
        </p:txBody>
      </p:sp>
      <p:sp>
        <p:nvSpPr>
          <p:cNvPr id="17412" name="Line 5"/>
          <p:cNvSpPr>
            <a:spLocks noChangeShapeType="1"/>
          </p:cNvSpPr>
          <p:nvPr/>
        </p:nvSpPr>
        <p:spPr bwMode="auto">
          <a:xfrm>
            <a:off x="4284663" y="1268413"/>
            <a:ext cx="0" cy="439261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114300" y="1196975"/>
            <a:ext cx="6481763" cy="5099050"/>
          </a:xfrm>
        </p:spPr>
        <p:txBody>
          <a:bodyPr/>
          <a:lstStyle/>
          <a:p>
            <a:pPr algn="l"/>
            <a:r>
              <a:rPr lang="en-GB" sz="3600" smtClean="0"/>
              <a:t>Higher Apprenticeships and Professional Registration</a:t>
            </a:r>
            <a:br>
              <a:rPr lang="en-GB" sz="3600" smtClean="0"/>
            </a:br>
            <a:r>
              <a:rPr lang="en-GB" sz="3600" smtClean="0"/>
              <a:t/>
            </a:r>
            <a:br>
              <a:rPr lang="en-GB" sz="3600" smtClean="0"/>
            </a:br>
            <a:r>
              <a:rPr lang="en-GB" sz="3600" smtClean="0"/>
              <a:t>Work Experience and Mentoring Service</a:t>
            </a:r>
            <a:br>
              <a:rPr lang="en-GB" sz="3600" smtClean="0"/>
            </a:br>
            <a:r>
              <a:rPr lang="en-GB" sz="3600" smtClean="0"/>
              <a:t/>
            </a:r>
            <a:br>
              <a:rPr lang="en-GB" sz="3600" smtClean="0"/>
            </a:br>
            <a:r>
              <a:rPr lang="en-GB" sz="3600" smtClean="0"/>
              <a:t>Window on the World</a:t>
            </a:r>
          </a:p>
        </p:txBody>
      </p:sp>
      <p:sp>
        <p:nvSpPr>
          <p:cNvPr id="18434" name="Rectangle 4"/>
          <p:cNvSpPr>
            <a:spLocks/>
          </p:cNvSpPr>
          <p:nvPr/>
        </p:nvSpPr>
        <p:spPr bwMode="auto">
          <a:xfrm>
            <a:off x="250825" y="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GB" sz="4400">
                <a:solidFill>
                  <a:schemeClr val="bg1"/>
                </a:solidFill>
                <a:latin typeface="Calibri" pitchFamily="34" charset="0"/>
              </a:rPr>
              <a:t>New Developments</a:t>
            </a:r>
            <a:endParaRPr lang="en-US" sz="440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8437" name="Picture 4" descr="DNA - sma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4388" y="1412875"/>
            <a:ext cx="1533525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>
          <a:xfrm>
            <a:off x="323850" y="0"/>
            <a:ext cx="8229600" cy="1143000"/>
          </a:xfrm>
        </p:spPr>
        <p:txBody>
          <a:bodyPr/>
          <a:lstStyle/>
          <a:p>
            <a:pPr algn="l"/>
            <a:r>
              <a:rPr lang="en-GB" smtClean="0">
                <a:solidFill>
                  <a:schemeClr val="bg1"/>
                </a:solidFill>
              </a:rPr>
              <a:t>Higher Apprenticeship</a:t>
            </a:r>
          </a:p>
        </p:txBody>
      </p: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323850" y="1412875"/>
            <a:ext cx="8351838" cy="3906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65125" indent="-365125"/>
            <a:r>
              <a:rPr lang="en-GB" b="1">
                <a:latin typeface="Calibri" pitchFamily="34" charset="0"/>
              </a:rPr>
              <a:t>This is </a:t>
            </a:r>
            <a:r>
              <a:rPr lang="en-GB">
                <a:latin typeface="Calibri" pitchFamily="34" charset="0"/>
              </a:rPr>
              <a:t>an alternative work based training route to the traditional academic route to graduate status.</a:t>
            </a:r>
          </a:p>
          <a:p>
            <a:pPr marL="365125" indent="-365125">
              <a:buFontTx/>
              <a:buChar char="•"/>
            </a:pPr>
            <a:endParaRPr lang="en-GB">
              <a:latin typeface="Calibri" pitchFamily="34" charset="0"/>
            </a:endParaRPr>
          </a:p>
          <a:p>
            <a:pPr marL="365125" indent="-365125">
              <a:buFont typeface="Arial" charset="0"/>
              <a:buChar char="•"/>
            </a:pPr>
            <a:r>
              <a:rPr lang="en-GB">
                <a:latin typeface="Calibri" pitchFamily="34" charset="0"/>
              </a:rPr>
              <a:t>Delivery through a new </a:t>
            </a:r>
            <a:r>
              <a:rPr lang="en-GB" b="1">
                <a:latin typeface="Calibri" pitchFamily="34" charset="0"/>
              </a:rPr>
              <a:t>Higher Apprenticeship for Chemical Science &amp; Life Sciences Professionals. </a:t>
            </a:r>
          </a:p>
          <a:p>
            <a:pPr marL="365125" indent="-365125">
              <a:buFontTx/>
              <a:buChar char="•"/>
            </a:pPr>
            <a:endParaRPr lang="en-GB">
              <a:latin typeface="Calibri" pitchFamily="34" charset="0"/>
            </a:endParaRPr>
          </a:p>
          <a:p>
            <a:pPr marL="365125" indent="-365125">
              <a:buFont typeface="Arial" charset="0"/>
              <a:buChar char="•"/>
            </a:pPr>
            <a:r>
              <a:rPr lang="en-GB">
                <a:latin typeface="Calibri" pitchFamily="34" charset="0"/>
              </a:rPr>
              <a:t>Pathways for </a:t>
            </a:r>
            <a:r>
              <a:rPr lang="en-GB" b="1">
                <a:latin typeface="Calibri" pitchFamily="34" charset="0"/>
              </a:rPr>
              <a:t>chemical science, life sciences and healthcare science.</a:t>
            </a:r>
          </a:p>
          <a:p>
            <a:pPr marL="365125" indent="-365125">
              <a:buFont typeface="Arial" charset="0"/>
              <a:buChar char="•"/>
            </a:pPr>
            <a:endParaRPr lang="en-GB" b="1">
              <a:latin typeface="Calibri" pitchFamily="34" charset="0"/>
            </a:endParaRPr>
          </a:p>
          <a:p>
            <a:pPr marL="365125" indent="-365125">
              <a:buFont typeface="Arial" charset="0"/>
              <a:buChar char="•"/>
            </a:pPr>
            <a:r>
              <a:rPr lang="en-GB">
                <a:latin typeface="Calibri" pitchFamily="34" charset="0"/>
              </a:rPr>
              <a:t>Choice between a work-based foundation degree through distance learning or new work-based HND Diplomas and HNC Diplomas through a local FE college from September 2012.</a:t>
            </a:r>
          </a:p>
          <a:p>
            <a:pPr marL="365125" indent="-365125">
              <a:buFont typeface="Arial" charset="0"/>
              <a:buChar char="•"/>
            </a:pPr>
            <a:endParaRPr lang="en-GB" sz="1600">
              <a:latin typeface="Calibri" pitchFamily="34" charset="0"/>
            </a:endParaRPr>
          </a:p>
          <a:p>
            <a:pPr marL="365125" indent="-365125">
              <a:buFont typeface="Arial" charset="0"/>
              <a:buChar char="•"/>
            </a:pPr>
            <a:r>
              <a:rPr lang="en-GB" b="1">
                <a:latin typeface="Calibri" pitchFamily="34" charset="0"/>
              </a:rPr>
              <a:t>This is a </a:t>
            </a:r>
            <a:r>
              <a:rPr lang="en-GB">
                <a:latin typeface="Calibri" pitchFamily="34" charset="0"/>
              </a:rPr>
              <a:t>professional development programme for laboratory, scientific and technical employees up to graduate level.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>
          <a:xfrm>
            <a:off x="250825" y="0"/>
            <a:ext cx="8229600" cy="1143000"/>
          </a:xfrm>
        </p:spPr>
        <p:txBody>
          <a:bodyPr/>
          <a:lstStyle/>
          <a:p>
            <a:pPr algn="l"/>
            <a:r>
              <a:rPr lang="en-GB" sz="2800" smtClean="0">
                <a:solidFill>
                  <a:schemeClr val="bg1"/>
                </a:solidFill>
              </a:rPr>
              <a:t>Work Experience and Mentoring Service</a:t>
            </a:r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250825" y="1268413"/>
            <a:ext cx="6697663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GB" sz="2400">
                <a:latin typeface="Calibri" pitchFamily="34" charset="0"/>
              </a:rPr>
              <a:t>It will: </a:t>
            </a:r>
            <a:br>
              <a:rPr lang="en-GB" sz="2400">
                <a:latin typeface="Calibri" pitchFamily="34" charset="0"/>
              </a:rPr>
            </a:br>
            <a:endParaRPr lang="en-GB" sz="2400">
              <a:latin typeface="Calibri" pitchFamily="34" charset="0"/>
            </a:endParaRPr>
          </a:p>
          <a:p>
            <a:r>
              <a:rPr lang="en-GB" sz="2400">
                <a:latin typeface="Calibri" pitchFamily="34" charset="0"/>
              </a:rPr>
              <a:t>Provide work experience opportunities with supportive training and mentoring</a:t>
            </a:r>
            <a:br>
              <a:rPr lang="en-GB" sz="2400">
                <a:latin typeface="Calibri" pitchFamily="34" charset="0"/>
              </a:rPr>
            </a:br>
            <a:endParaRPr lang="en-GB" sz="2400">
              <a:latin typeface="Calibri" pitchFamily="34" charset="0"/>
            </a:endParaRPr>
          </a:p>
          <a:p>
            <a:r>
              <a:rPr lang="en-GB" sz="2400">
                <a:latin typeface="Calibri" pitchFamily="34" charset="0"/>
              </a:rPr>
              <a:t>Facilitate access to Funding incentives including National Insurance Holiday, Research Council/Learned Society Grants and Student Fee Cap</a:t>
            </a:r>
            <a:br>
              <a:rPr lang="en-GB" sz="2400">
                <a:latin typeface="Calibri" pitchFamily="34" charset="0"/>
              </a:rPr>
            </a:br>
            <a:endParaRPr lang="en-GB" sz="2400">
              <a:latin typeface="Calibri" pitchFamily="34" charset="0"/>
            </a:endParaRPr>
          </a:p>
          <a:p>
            <a:r>
              <a:rPr lang="en-GB" sz="2400">
                <a:latin typeface="Calibri" pitchFamily="34" charset="0"/>
              </a:rPr>
              <a:t>Encourage sharing Best Practice nationally and build an internationally recognised scheme</a:t>
            </a:r>
          </a:p>
        </p:txBody>
      </p:sp>
      <p:pic>
        <p:nvPicPr>
          <p:cNvPr id="20486" name="Picture 4" descr="DNA - sma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4388" y="1412875"/>
            <a:ext cx="1533525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pPr algn="l"/>
            <a:r>
              <a:rPr lang="en-GB" smtClean="0">
                <a:solidFill>
                  <a:schemeClr val="bg1"/>
                </a:solidFill>
              </a:rPr>
              <a:t>Window on The World</a:t>
            </a:r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323850" y="1412875"/>
            <a:ext cx="6769100" cy="483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2400">
                <a:latin typeface="Calibri" pitchFamily="34" charset="0"/>
              </a:rPr>
              <a:t>A</a:t>
            </a:r>
            <a:r>
              <a:rPr lang="en-GB" sz="2400" b="1">
                <a:latin typeface="Calibri" pitchFamily="34" charset="0"/>
              </a:rPr>
              <a:t> </a:t>
            </a:r>
            <a:r>
              <a:rPr lang="en-GB" sz="2400">
                <a:latin typeface="Calibri" pitchFamily="34" charset="0"/>
              </a:rPr>
              <a:t>web-based Skills portal  as the “window on the world” of life sciences.</a:t>
            </a:r>
          </a:p>
          <a:p>
            <a:endParaRPr lang="en-GB" sz="2400">
              <a:latin typeface="Calibri" pitchFamily="34" charset="0"/>
            </a:endParaRPr>
          </a:p>
          <a:p>
            <a:r>
              <a:rPr lang="en-GB" sz="2400" u="sng">
                <a:latin typeface="Calibri" pitchFamily="34" charset="0"/>
              </a:rPr>
              <a:t>Aims</a:t>
            </a:r>
          </a:p>
          <a:p>
            <a:endParaRPr lang="en-GB" sz="2400" u="sng">
              <a:latin typeface="Calibri" pitchFamily="34" charset="0"/>
            </a:endParaRPr>
          </a:p>
          <a:p>
            <a:r>
              <a:rPr lang="en-GB" sz="2400">
                <a:latin typeface="Calibri" pitchFamily="34" charset="0"/>
              </a:rPr>
              <a:t>To engage and integrate the community of employers and stakeholders  through the portal</a:t>
            </a:r>
          </a:p>
          <a:p>
            <a:endParaRPr lang="en-GB" sz="2400">
              <a:latin typeface="Calibri" pitchFamily="34" charset="0"/>
            </a:endParaRPr>
          </a:p>
          <a:p>
            <a:r>
              <a:rPr lang="en-GB" sz="2400">
                <a:latin typeface="Calibri" pitchFamily="34" charset="0"/>
              </a:rPr>
              <a:t>To promote and accelerate skills solutions, products and services.</a:t>
            </a:r>
          </a:p>
          <a:p>
            <a:endParaRPr lang="en-GB" sz="2400">
              <a:latin typeface="Calibri" pitchFamily="34" charset="0"/>
            </a:endParaRPr>
          </a:p>
          <a:p>
            <a:r>
              <a:rPr lang="en-GB" sz="2400">
                <a:latin typeface="Calibri" pitchFamily="34" charset="0"/>
              </a:rPr>
              <a:t>Develop an online skills  and resources  shop. </a:t>
            </a:r>
          </a:p>
          <a:p>
            <a:endParaRPr lang="en-GB" sz="2400">
              <a:latin typeface="Calibri" pitchFamily="34" charset="0"/>
            </a:endParaRPr>
          </a:p>
        </p:txBody>
      </p:sp>
      <p:pic>
        <p:nvPicPr>
          <p:cNvPr id="21510" name="Picture 4" descr="DNA - sma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4388" y="1412875"/>
            <a:ext cx="1533525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algn="l"/>
            <a:r>
              <a:rPr lang="en-GB" b="1" smtClean="0">
                <a:solidFill>
                  <a:schemeClr val="bg1"/>
                </a:solidFill>
              </a:rPr>
              <a:t>Have your Say!</a:t>
            </a:r>
            <a:endParaRPr lang="en-US" b="1" smtClean="0">
              <a:solidFill>
                <a:schemeClr val="bg1"/>
              </a:solidFill>
            </a:endParaRPr>
          </a:p>
        </p:txBody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5267325" cy="45259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en-GB" smtClean="0"/>
              <a:t>Please get involved.</a:t>
            </a:r>
            <a:br>
              <a:rPr lang="en-GB" smtClean="0"/>
            </a:br>
            <a:endParaRPr lang="en-GB" smtClean="0"/>
          </a:p>
          <a:p>
            <a:pPr marL="0" indent="0">
              <a:buFont typeface="Arial" charset="0"/>
              <a:buNone/>
            </a:pPr>
            <a:r>
              <a:rPr lang="en-GB" smtClean="0"/>
              <a:t>The information you provide will be extremely</a:t>
            </a:r>
          </a:p>
          <a:p>
            <a:pPr marL="0" indent="0">
              <a:buFont typeface="Arial" charset="0"/>
              <a:buNone/>
            </a:pPr>
            <a:r>
              <a:rPr lang="en-GB" smtClean="0"/>
              <a:t>valuable and will enable the future development and success of these programmes</a:t>
            </a:r>
            <a:endParaRPr lang="en-US" smtClean="0"/>
          </a:p>
        </p:txBody>
      </p:sp>
      <p:pic>
        <p:nvPicPr>
          <p:cNvPr id="22534" name="Picture 4" descr="DNA - smal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4388" y="1412875"/>
            <a:ext cx="1533525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1897</TotalTime>
  <Words>456</Words>
  <Application>Microsoft Office PowerPoint</Application>
  <PresentationFormat>On-screen Show (4:3)</PresentationFormat>
  <Paragraphs>86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  Developing Tomorrow’s Scientists Today Nigel Brooksby, Chairman  </vt:lpstr>
      <vt:lpstr>Agenda</vt:lpstr>
      <vt:lpstr>Attendees</vt:lpstr>
      <vt:lpstr>Higher Apprenticeships and Professional Registration  Work Experience and Mentoring Service  Window on the World</vt:lpstr>
      <vt:lpstr>Higher Apprenticeship</vt:lpstr>
      <vt:lpstr>Work Experience and Mentoring Service</vt:lpstr>
      <vt:lpstr>Window on The World</vt:lpstr>
      <vt:lpstr>Have your Say!</vt:lpstr>
    </vt:vector>
  </TitlesOfParts>
  <Company>Dimension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Area</dc:title>
  <dc:creator>Mike</dc:creator>
  <cp:lastModifiedBy>kate.hutchins</cp:lastModifiedBy>
  <cp:revision>131</cp:revision>
  <cp:lastPrinted>2012-03-15T11:05:51Z</cp:lastPrinted>
  <dcterms:created xsi:type="dcterms:W3CDTF">2011-02-18T15:00:35Z</dcterms:created>
  <dcterms:modified xsi:type="dcterms:W3CDTF">2012-04-13T15:50:08Z</dcterms:modified>
</cp:coreProperties>
</file>