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3"/>
  </p:handout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669088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350" y="38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825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6458328-3777-46C0-864E-29D56C43483D}" type="datetimeFigureOut">
              <a:rPr lang="en-US"/>
              <a:pPr/>
              <a:t>2/16/2012</a:t>
            </a:fld>
            <a:endParaRPr lang="en-US"/>
          </a:p>
        </p:txBody>
      </p:sp>
      <p:sp>
        <p:nvSpPr>
          <p:cNvPr id="2458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825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CB723AE-C5AC-4D54-8C66-CD6C8CAFA4D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8175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AED0C1-DF0C-4421-9CCC-34E95DBF61EC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50EBC-B704-4492-88B3-E89E27C9D8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7A248-380C-4755-8BDD-992054E58EFE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91921C-D46B-4B59-8928-029C642C1F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6417FC-00A0-4715-B81E-B5F6DABE2E84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219EEA-AEAD-48AB-AAAC-8F03EE34BC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8ACC1-471C-4FDF-8E9B-BFAAC69F318C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5FF512-1B86-4889-BAC1-31DF832C2F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992EA3-2D39-4C43-8A1A-DEEBF062593E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D9C245-B7C1-4B17-B80D-368663DBEA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8B2F22-45CB-47FA-A1AA-963F3B9C23E9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A7834F-35D2-401F-B704-EC62C772BD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99673C-2D91-45E6-8168-07B96CF5347C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FDF143-BEB6-44F1-AA6E-65FF106711B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39D43F-63E9-4FF6-9FD0-7F59CCE73878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B17D26-E1F9-4FA3-8FD6-A4261A823A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AFA517-9E0B-443E-8A3B-F0AC458AD1E4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93E95-B770-4D1A-82BC-E4A2F50E56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74A683-3EA4-494D-9878-B0CF39A6F1B5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39AE1E-0B4E-415E-B264-FD107D9D796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8A2851-0923-4B42-B0E0-9749CF57DA52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6FD4DA-BA01-49C6-80E7-B9CB8B372E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C4BCAC8-895B-4820-9DF9-CC0AFA6A66A9}" type="datetimeFigureOut">
              <a:rPr lang="en-US"/>
              <a:pPr>
                <a:defRPr/>
              </a:pPr>
              <a:t>2/16/2012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7D45216-571E-4547-BB73-6B62EE0006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ubtitle 2"/>
          <p:cNvSpPr>
            <a:spLocks noGrp="1"/>
          </p:cNvSpPr>
          <p:nvPr>
            <p:ph type="subTitle" idx="1"/>
          </p:nvPr>
        </p:nvSpPr>
        <p:spPr>
          <a:xfrm>
            <a:off x="755650" y="3068638"/>
            <a:ext cx="7632700" cy="1944687"/>
          </a:xfrm>
        </p:spPr>
        <p:txBody>
          <a:bodyPr/>
          <a:lstStyle/>
          <a:p>
            <a:pPr algn="l" eaLnBrk="1" hangingPunct="1"/>
            <a:r>
              <a:rPr lang="en-GB" smtClean="0">
                <a:solidFill>
                  <a:srgbClr val="BFBFBF"/>
                </a:solidFill>
                <a:latin typeface="Arial" charset="0"/>
                <a:cs typeface="Arial" charset="0"/>
              </a:rPr>
              <a:t>Nigel Brooksby</a:t>
            </a:r>
          </a:p>
          <a:p>
            <a:pPr algn="l" eaLnBrk="1" hangingPunct="1"/>
            <a:endParaRPr lang="en-US" smtClean="0">
              <a:solidFill>
                <a:srgbClr val="BFBFBF"/>
              </a:solidFill>
              <a:latin typeface="Arial" charset="0"/>
              <a:cs typeface="Arial" charset="0"/>
            </a:endParaRPr>
          </a:p>
        </p:txBody>
      </p:sp>
      <p:sp>
        <p:nvSpPr>
          <p:cNvPr id="13315" name="Rectangle 4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1484313"/>
            <a:ext cx="7772400" cy="1368425"/>
          </a:xfrm>
        </p:spPr>
        <p:txBody>
          <a:bodyPr/>
          <a:lstStyle/>
          <a:p>
            <a:pPr algn="l" eaLnBrk="1" hangingPunct="1"/>
            <a:r>
              <a:rPr lang="en-GB" sz="4000" b="1" smtClean="0">
                <a:solidFill>
                  <a:schemeClr val="bg1"/>
                </a:solidFill>
              </a:rPr>
              <a:t>Delivering Impact;  Achieving Growth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2"/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1143000"/>
          </a:xfrm>
        </p:spPr>
        <p:txBody>
          <a:bodyPr/>
          <a:lstStyle/>
          <a:p>
            <a:pPr algn="l" eaLnBrk="1" hangingPunct="1"/>
            <a:r>
              <a:rPr lang="en-GB" smtClean="0">
                <a:solidFill>
                  <a:schemeClr val="bg1"/>
                </a:solidFill>
              </a:rPr>
              <a:t>Agenda</a:t>
            </a:r>
            <a:endParaRPr lang="en-US" smtClean="0">
              <a:solidFill>
                <a:schemeClr val="bg1"/>
              </a:solidFill>
            </a:endParaRPr>
          </a:p>
        </p:txBody>
      </p:sp>
      <p:sp>
        <p:nvSpPr>
          <p:cNvPr id="1433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defTabSz="466725" eaLnBrk="1" hangingPunct="1">
              <a:lnSpc>
                <a:spcPct val="80000"/>
              </a:lnSpc>
              <a:buFont typeface="Arial" charset="0"/>
              <a:buNone/>
            </a:pPr>
            <a:r>
              <a:rPr lang="en-US" sz="1800" smtClean="0"/>
              <a:t>Welcome and Introduction     				Nigel Brooksby</a:t>
            </a:r>
            <a:br>
              <a:rPr lang="en-US" sz="1800" smtClean="0"/>
            </a:br>
            <a:endParaRPr lang="en-US" sz="1800" smtClean="0"/>
          </a:p>
          <a:p>
            <a:pPr marL="0" indent="0" defTabSz="466725" eaLnBrk="1" hangingPunct="1">
              <a:lnSpc>
                <a:spcPct val="80000"/>
              </a:lnSpc>
              <a:buFont typeface="Arial" charset="0"/>
              <a:buNone/>
            </a:pPr>
            <a:r>
              <a:rPr lang="en-US" sz="1800" smtClean="0"/>
              <a:t>Report back from Working Groups			Working Group Chairs</a:t>
            </a:r>
            <a:br>
              <a:rPr lang="en-US" sz="1800" smtClean="0"/>
            </a:br>
            <a:endParaRPr lang="en-US" sz="1800" smtClean="0"/>
          </a:p>
          <a:p>
            <a:pPr marL="0" indent="0" defTabSz="466725" eaLnBrk="1" hangingPunct="1">
              <a:lnSpc>
                <a:spcPct val="80000"/>
              </a:lnSpc>
              <a:buFont typeface="Arial" charset="0"/>
              <a:buNone/>
            </a:pPr>
            <a:r>
              <a:rPr lang="en-US" sz="1800" smtClean="0"/>
              <a:t>Table discussion       					Facilitated by Joanna Woolf</a:t>
            </a:r>
            <a:br>
              <a:rPr lang="en-US" sz="1800" smtClean="0"/>
            </a:br>
            <a:endParaRPr lang="en-US" sz="1800" smtClean="0"/>
          </a:p>
          <a:p>
            <a:pPr marL="0" indent="0" defTabSz="466725" eaLnBrk="1" hangingPunct="1">
              <a:lnSpc>
                <a:spcPct val="80000"/>
              </a:lnSpc>
              <a:buFont typeface="Arial" charset="0"/>
              <a:buNone/>
            </a:pPr>
            <a:r>
              <a:rPr lang="en-US" sz="1800" smtClean="0"/>
              <a:t>Feedback</a:t>
            </a:r>
            <a:br>
              <a:rPr lang="en-US" sz="1800" smtClean="0"/>
            </a:br>
            <a:endParaRPr lang="en-US" sz="1800" smtClean="0"/>
          </a:p>
          <a:p>
            <a:pPr marL="0" indent="0" defTabSz="466725" eaLnBrk="1" hangingPunct="1">
              <a:lnSpc>
                <a:spcPct val="80000"/>
              </a:lnSpc>
              <a:buFont typeface="Arial" charset="0"/>
              <a:buNone/>
            </a:pPr>
            <a:r>
              <a:rPr lang="en-US" sz="1800" smtClean="0"/>
              <a:t>Presentation from OLS                                        Office of Life Sciences, BIS</a:t>
            </a:r>
            <a:br>
              <a:rPr lang="en-US" sz="1800" smtClean="0"/>
            </a:br>
            <a:r>
              <a:rPr lang="en-US" sz="1800" smtClean="0"/>
              <a:t>and Questions</a:t>
            </a:r>
            <a:br>
              <a:rPr lang="en-US" sz="1800" smtClean="0"/>
            </a:br>
            <a:endParaRPr lang="en-US" sz="1800" smtClean="0"/>
          </a:p>
          <a:p>
            <a:pPr marL="0" indent="0" defTabSz="466725" eaLnBrk="1" hangingPunct="1">
              <a:lnSpc>
                <a:spcPct val="80000"/>
              </a:lnSpc>
              <a:buFont typeface="Arial" charset="0"/>
              <a:buNone/>
            </a:pPr>
            <a:r>
              <a:rPr lang="en-US" sz="1800" smtClean="0"/>
              <a:t>Thanks and Closure                                              Nigel Brooksby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 txBox="1">
            <a:spLocks/>
          </p:cNvSpPr>
          <p:nvPr/>
        </p:nvSpPr>
        <p:spPr bwMode="auto">
          <a:xfrm>
            <a:off x="684213" y="115888"/>
            <a:ext cx="7772400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GB" sz="3600">
                <a:solidFill>
                  <a:schemeClr val="bg1"/>
                </a:solidFill>
                <a:cs typeface="Arial" charset="0"/>
              </a:rPr>
              <a:t>Attendees</a:t>
            </a:r>
            <a:endParaRPr lang="en-US" sz="360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15362" name="Rectangle 6"/>
          <p:cNvSpPr>
            <a:spLocks noChangeArrowheads="1"/>
          </p:cNvSpPr>
          <p:nvPr/>
        </p:nvSpPr>
        <p:spPr bwMode="auto">
          <a:xfrm>
            <a:off x="323850" y="1341438"/>
            <a:ext cx="4176713" cy="473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David	Adams	Cogent SSC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Clare	Bhunnoo	Biotechnology and Biological Sciences</a:t>
            </a:r>
            <a:br>
              <a:rPr lang="en-US" sz="900"/>
            </a:br>
            <a:r>
              <a:rPr lang="en-US" sz="900"/>
              <a:t>		Research Council - BBSRC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Karen	Booth	BIS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David	Bowman	Lilly UK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Nigel	Brooksby	Nigel Brooksby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Mark	Downs	Society of Biology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Lesley	Earl	Huntingdon Life Sciences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Lesley	Galloway	Ethical Medicines Industry Group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Jim	Gazzard	The Royal Veterinary College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Sarah	Goulding	HealthTech and Medicines KTN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Owen	Herbert	Bristol Myers Squibb 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Ray	Hodgkinson	British Healthcare Trade Association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John	Holton	Cogent SSC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Kate	Hutchins	Cogent SSC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Claire	Johnson	European Bioinformatics Institute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Sarah	Jones	Association of British Pharmaceutical 		Industry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Rachel	Lambert-Forsyth	Society of Biology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Mark	Lloyd Davies	Janssen-Cilag Ltd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Hilary	MacQueen	The Open University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Alison	Mitchell	Vitae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Mario	Moustras	Royal Society of Chemistry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Helen	Murray	Cogent SSC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Carl	Naraynassamy	Accovion Ltd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Daniel	Norris	City and Islington College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Martino	Picardo	Stevenage Bioscience Catalyst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Shirley	Price	University of Surrey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Darren	Race	SEMTA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Cindy	Rampersaud	City and Islington College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Pat	Saunders	Department of Health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Tina	Sawyer	Cogent SSC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Jean	Scrase	Gatsby Charitable Foundation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Malcolm	Skingle	GlaxoSmithKline</a:t>
            </a:r>
          </a:p>
        </p:txBody>
      </p:sp>
      <p:sp>
        <p:nvSpPr>
          <p:cNvPr id="15363" name="Rectangle 7"/>
          <p:cNvSpPr>
            <a:spLocks noChangeArrowheads="1"/>
          </p:cNvSpPr>
          <p:nvPr/>
        </p:nvSpPr>
        <p:spPr bwMode="auto">
          <a:xfrm>
            <a:off x="4787900" y="1557338"/>
            <a:ext cx="4176713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Darren	Spevick	The RSA Group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Rachel	Stewart	University of Reading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David	Strickland	Norgine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Helen	Thomas	SEHTA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Rhoswyn	Walker	Medical Research Council 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Joseph	Wildy	BioIndustry Association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Linda	Wilebore	TEVA</a:t>
            </a:r>
          </a:p>
          <a:p>
            <a:pPr>
              <a:tabLst>
                <a:tab pos="728663" algn="l"/>
                <a:tab pos="1741488" algn="l"/>
              </a:tabLst>
            </a:pPr>
            <a:r>
              <a:rPr lang="en-US" sz="900"/>
              <a:t>Joanna	Woolf	Cogent SSC</a:t>
            </a:r>
          </a:p>
          <a:p>
            <a:pPr eaLnBrk="0" hangingPunct="0">
              <a:tabLst>
                <a:tab pos="728663" algn="l"/>
                <a:tab pos="1741488" algn="l"/>
              </a:tabLst>
            </a:pPr>
            <a:endParaRPr lang="en-US" sz="900">
              <a:latin typeface="Calibri" pitchFamily="34" charset="0"/>
            </a:endParaRPr>
          </a:p>
        </p:txBody>
      </p:sp>
      <p:sp>
        <p:nvSpPr>
          <p:cNvPr id="15364" name="Line 8"/>
          <p:cNvSpPr>
            <a:spLocks noChangeShapeType="1"/>
          </p:cNvSpPr>
          <p:nvPr/>
        </p:nvSpPr>
        <p:spPr bwMode="auto">
          <a:xfrm>
            <a:off x="4572000" y="1412875"/>
            <a:ext cx="0" cy="439261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algn="l" eaLnBrk="1" hangingPunct="1"/>
            <a:r>
              <a:rPr lang="en-GB" smtClean="0">
                <a:solidFill>
                  <a:schemeClr val="bg1"/>
                </a:solidFill>
              </a:rPr>
              <a:t>Apologies</a:t>
            </a:r>
            <a:endParaRPr lang="en-US" smtClean="0">
              <a:solidFill>
                <a:schemeClr val="bg1"/>
              </a:solidFill>
            </a:endParaRPr>
          </a:p>
        </p:txBody>
      </p:sp>
      <p:sp>
        <p:nvSpPr>
          <p:cNvPr id="16386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000" smtClean="0"/>
              <a:t>Glenn	Crocker		Bio City Nottingham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000" smtClean="0"/>
              <a:t>Cornelia Dannmeyer	Bristol Myers Squibb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000" smtClean="0"/>
              <a:t>Sue Dilks		Clinical Contract Research Association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000" smtClean="0"/>
              <a:t>Steve Flatman		Lonza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000" smtClean="0"/>
              <a:t>Marie-Noelle Gagnon	Novartis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000" smtClean="0"/>
              <a:t>Maria	Hall		Bristol Myers Squibb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000" smtClean="0"/>
              <a:t>Paul Hazell		HEFCE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000" smtClean="0"/>
              <a:t>Jeremy Hinks		University of Southampton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000" smtClean="0"/>
              <a:t>Jeremy Horton		UKCES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000" smtClean="0"/>
              <a:t>Wendy Livingstone	Forth Valley College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000" smtClean="0"/>
              <a:t>Daphne Lucas-Lee	Bristol Myers Squibb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000" smtClean="0"/>
              <a:t>Carolyn Mason		SEMTA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000" smtClean="0"/>
              <a:t>Madge Moore		Lantra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000" smtClean="0"/>
              <a:t>Jane O'Brien		Lancaster University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000" smtClean="0"/>
              <a:t>Jane Owen-Lynch		Lancaster University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000" smtClean="0"/>
              <a:t>Antonis Papasolomontos	BioIndustry Association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000" smtClean="0"/>
              <a:t>David	Parry 		SEHTA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000" smtClean="0"/>
              <a:t>Maggie Pearson		Department of Health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000" smtClean="0"/>
              <a:t>Liz Pridgeon		Lantra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000" smtClean="0"/>
              <a:t>Richard Reece		University of Manchester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000" smtClean="0"/>
              <a:t>Carol	Richmond		Belfast Metropolitan College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000" smtClean="0"/>
              <a:t>Daniel	Sandford Smith	Gatsby Charitable Foundation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000" smtClean="0"/>
              <a:t>Daniel	Smith		HealthTech and Medicines KTN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000" smtClean="0"/>
              <a:t>Kevin	Thrower		National Skills Academy Process Industries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000" smtClean="0"/>
              <a:t>Stuart	West		Biocatalysts Ltd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000" smtClean="0"/>
              <a:t>Doris-Ann Williams	British In Vitro Diagnostics Association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sz="1000" smtClean="0"/>
              <a:t>Suzanne Wood		EMIG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/>
          </p:cNvSpPr>
          <p:nvPr>
            <p:ph type="title"/>
          </p:nvPr>
        </p:nvSpPr>
        <p:spPr>
          <a:xfrm>
            <a:off x="539750" y="0"/>
            <a:ext cx="8229600" cy="1143000"/>
          </a:xfrm>
        </p:spPr>
        <p:txBody>
          <a:bodyPr/>
          <a:lstStyle/>
          <a:p>
            <a:pPr algn="l" eaLnBrk="1" hangingPunct="1"/>
            <a:r>
              <a:rPr lang="en-GB" sz="3200" b="1" smtClean="0">
                <a:solidFill>
                  <a:schemeClr val="bg1"/>
                </a:solidFill>
              </a:rPr>
              <a:t>Our Commitment to the future</a:t>
            </a:r>
            <a:endParaRPr lang="en-US" sz="3200" b="1" smtClean="0">
              <a:solidFill>
                <a:schemeClr val="bg1"/>
              </a:solidFill>
            </a:endParaRPr>
          </a:p>
        </p:txBody>
      </p:sp>
      <p:sp>
        <p:nvSpPr>
          <p:cNvPr id="17410" name="Rectangle 3"/>
          <p:cNvSpPr>
            <a:spLocks noGrp="1"/>
          </p:cNvSpPr>
          <p:nvPr>
            <p:ph type="body" idx="1"/>
          </p:nvPr>
        </p:nvSpPr>
        <p:spPr>
          <a:xfrm>
            <a:off x="323850" y="1341438"/>
            <a:ext cx="6130925" cy="4895850"/>
          </a:xfrm>
        </p:spPr>
        <p:txBody>
          <a:bodyPr/>
          <a:lstStyle/>
          <a:p>
            <a:pPr marL="180975" indent="-180975" eaLnBrk="1" hangingPunct="1">
              <a:lnSpc>
                <a:spcPct val="80000"/>
              </a:lnSpc>
              <a:buFont typeface="Arial" charset="0"/>
              <a:buNone/>
            </a:pPr>
            <a:r>
              <a:rPr lang="en-GB" sz="1800" smtClean="0"/>
              <a:t>Key priorities are to: </a:t>
            </a:r>
            <a:br>
              <a:rPr lang="en-GB" sz="1800" smtClean="0"/>
            </a:br>
            <a:endParaRPr lang="en-GB" sz="1800" smtClean="0"/>
          </a:p>
          <a:p>
            <a:pPr marL="180975" indent="-180975" eaLnBrk="1" hangingPunct="1">
              <a:lnSpc>
                <a:spcPct val="80000"/>
              </a:lnSpc>
            </a:pPr>
            <a:r>
              <a:rPr lang="en-GB" sz="1800" smtClean="0"/>
              <a:t>Offer a package of apprenticeship opportunities</a:t>
            </a:r>
            <a:br>
              <a:rPr lang="en-GB" sz="1800" smtClean="0"/>
            </a:br>
            <a:endParaRPr lang="en-GB" sz="1800" smtClean="0"/>
          </a:p>
          <a:p>
            <a:pPr marL="180975" indent="-180975" eaLnBrk="1" hangingPunct="1">
              <a:lnSpc>
                <a:spcPct val="80000"/>
              </a:lnSpc>
            </a:pPr>
            <a:r>
              <a:rPr lang="en-GB" sz="1800" smtClean="0"/>
              <a:t>Encourage life sciences placements and the exchange of talent between academia and industry</a:t>
            </a:r>
            <a:br>
              <a:rPr lang="en-GB" sz="1800" smtClean="0"/>
            </a:br>
            <a:endParaRPr lang="en-GB" sz="1800" smtClean="0"/>
          </a:p>
          <a:p>
            <a:pPr marL="180975" indent="-180975" eaLnBrk="1" hangingPunct="1">
              <a:lnSpc>
                <a:spcPct val="80000"/>
              </a:lnSpc>
            </a:pPr>
            <a:r>
              <a:rPr lang="en-GB" sz="1800" smtClean="0"/>
              <a:t>Design an interactive website with a number of new products including career pathways and</a:t>
            </a:r>
            <a:br>
              <a:rPr lang="en-GB" sz="1800" smtClean="0"/>
            </a:br>
            <a:endParaRPr lang="en-GB" sz="1800" smtClean="0"/>
          </a:p>
          <a:p>
            <a:pPr marL="180975" indent="-180975" eaLnBrk="1" hangingPunct="1">
              <a:lnSpc>
                <a:spcPct val="80000"/>
              </a:lnSpc>
            </a:pPr>
            <a:r>
              <a:rPr lang="en-GB" sz="1800" smtClean="0"/>
              <a:t>Develop an offer for SME’s to develop business skills. </a:t>
            </a:r>
            <a:br>
              <a:rPr lang="en-GB" sz="1800" smtClean="0"/>
            </a:br>
            <a:endParaRPr lang="en-GB" sz="1800" smtClean="0"/>
          </a:p>
          <a:p>
            <a:pPr marL="180975" indent="-180975" eaLnBrk="1" hangingPunct="1">
              <a:lnSpc>
                <a:spcPct val="80000"/>
              </a:lnSpc>
              <a:buFont typeface="Arial" charset="0"/>
              <a:buNone/>
            </a:pPr>
            <a:r>
              <a:rPr lang="en-GB" sz="1800" smtClean="0"/>
              <a:t>	There are clear links between this work and the skills objectives outlined in OLS Report, Strategy for UK Life Sciences </a:t>
            </a:r>
            <a:br>
              <a:rPr lang="en-GB" sz="1800" smtClean="0"/>
            </a:br>
            <a:endParaRPr lang="en-GB" sz="1800" smtClean="0"/>
          </a:p>
          <a:p>
            <a:pPr marL="180975" indent="-180975" eaLnBrk="1" hangingPunct="1">
              <a:lnSpc>
                <a:spcPct val="80000"/>
              </a:lnSpc>
            </a:pPr>
            <a:r>
              <a:rPr lang="en-GB" sz="1800" smtClean="0"/>
              <a:t>I hope that we can work closely together on developing all four strands of work with employers to improve the skills pipeline for Life </a:t>
            </a:r>
            <a:endParaRPr lang="en-US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/>
          </p:cNvSpPr>
          <p:nvPr>
            <p:ph type="title"/>
          </p:nvPr>
        </p:nvSpPr>
        <p:spPr>
          <a:xfrm>
            <a:off x="323850" y="0"/>
            <a:ext cx="8229600" cy="1143000"/>
          </a:xfrm>
        </p:spPr>
        <p:txBody>
          <a:bodyPr/>
          <a:lstStyle/>
          <a:p>
            <a:pPr algn="l" eaLnBrk="1" hangingPunct="1"/>
            <a:r>
              <a:rPr lang="en-GB" sz="3200" b="1" smtClean="0">
                <a:solidFill>
                  <a:schemeClr val="bg1"/>
                </a:solidFill>
              </a:rPr>
              <a:t>Apprenticeships - In summary</a:t>
            </a:r>
            <a:endParaRPr lang="en-US" sz="3200" b="1" smtClean="0">
              <a:solidFill>
                <a:schemeClr val="bg1"/>
              </a:solidFill>
            </a:endParaRPr>
          </a:p>
        </p:txBody>
      </p:sp>
      <p:sp>
        <p:nvSpPr>
          <p:cNvPr id="18434" name="Rectangle 3"/>
          <p:cNvSpPr>
            <a:spLocks noGrp="1"/>
          </p:cNvSpPr>
          <p:nvPr>
            <p:ph type="body" idx="1"/>
          </p:nvPr>
        </p:nvSpPr>
        <p:spPr>
          <a:xfrm>
            <a:off x="107950" y="1557338"/>
            <a:ext cx="5627688" cy="452596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sz="2400" smtClean="0"/>
              <a:t>A package of apprenticeships is on offer for the life sciences industry. </a:t>
            </a:r>
            <a:br>
              <a:rPr lang="en-GB" sz="2400" smtClean="0"/>
            </a:br>
            <a:endParaRPr lang="en-GB" sz="2400" smtClean="0"/>
          </a:p>
          <a:p>
            <a:pPr eaLnBrk="1" hangingPunct="1">
              <a:lnSpc>
                <a:spcPct val="90000"/>
              </a:lnSpc>
            </a:pPr>
            <a:r>
              <a:rPr lang="en-GB" sz="2400" smtClean="0"/>
              <a:t>This includes the laboratory apprenticeship at levels 2 and 3 (LATA) and a Higher Level Apprenticeship (HLA) including a Foundation Degree validated by Kent University at levels 4/5. </a:t>
            </a:r>
            <a:br>
              <a:rPr lang="en-GB" sz="2400" smtClean="0"/>
            </a:br>
            <a:endParaRPr lang="en-GB" sz="2400" smtClean="0"/>
          </a:p>
          <a:p>
            <a:pPr eaLnBrk="1" hangingPunct="1">
              <a:lnSpc>
                <a:spcPct val="90000"/>
              </a:lnSpc>
            </a:pPr>
            <a:r>
              <a:rPr lang="en-GB" sz="2400" smtClean="0"/>
              <a:t>Quintiles, Catalent and GSK are all supporting apprenticeships and taking part in the HLA pilot.</a:t>
            </a: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1143000"/>
          </a:xfrm>
        </p:spPr>
        <p:txBody>
          <a:bodyPr/>
          <a:lstStyle/>
          <a:p>
            <a:pPr algn="l" eaLnBrk="1" hangingPunct="1"/>
            <a:r>
              <a:rPr lang="en-GB" sz="3200" b="1" smtClean="0">
                <a:solidFill>
                  <a:schemeClr val="bg1"/>
                </a:solidFill>
              </a:rPr>
              <a:t>Placements - In summary</a:t>
            </a:r>
            <a:endParaRPr lang="en-US" sz="3200" b="1" smtClean="0">
              <a:solidFill>
                <a:schemeClr val="bg1"/>
              </a:solidFill>
            </a:endParaRPr>
          </a:p>
        </p:txBody>
      </p:sp>
      <p:sp>
        <p:nvSpPr>
          <p:cNvPr id="19458" name="Rectangle 3"/>
          <p:cNvSpPr>
            <a:spLocks noGrp="1"/>
          </p:cNvSpPr>
          <p:nvPr>
            <p:ph type="body" idx="1"/>
          </p:nvPr>
        </p:nvSpPr>
        <p:spPr>
          <a:xfrm>
            <a:off x="250825" y="1341438"/>
            <a:ext cx="5834063" cy="5040312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sz="2400" smtClean="0"/>
              <a:t>Following some intense research with academia and industry we are developing a proposition for a ‘placements brokerage’. </a:t>
            </a:r>
            <a:br>
              <a:rPr lang="en-GB" sz="2400" smtClean="0"/>
            </a:br>
            <a:endParaRPr lang="en-GB" sz="2400" smtClean="0"/>
          </a:p>
          <a:p>
            <a:pPr eaLnBrk="1" hangingPunct="1">
              <a:lnSpc>
                <a:spcPct val="80000"/>
              </a:lnSpc>
            </a:pPr>
            <a:r>
              <a:rPr lang="en-GB" sz="2400" smtClean="0"/>
              <a:t>Early days but there is support within the Working Group chaired by GSK and attended by the Royal Veterinary College, Society of Biology, Surrey and Reading Universities and others. </a:t>
            </a:r>
            <a:br>
              <a:rPr lang="en-GB" sz="2400" smtClean="0"/>
            </a:br>
            <a:endParaRPr lang="en-GB" sz="2400" smtClean="0"/>
          </a:p>
          <a:p>
            <a:pPr eaLnBrk="1" hangingPunct="1">
              <a:lnSpc>
                <a:spcPct val="80000"/>
              </a:lnSpc>
            </a:pPr>
            <a:r>
              <a:rPr lang="en-GB" sz="2400" smtClean="0"/>
              <a:t>Need to test our findings, and decide whether this is a sustainable proposition  </a:t>
            </a:r>
            <a:br>
              <a:rPr lang="en-GB" sz="2400" smtClean="0"/>
            </a:br>
            <a:endParaRPr lang="en-GB" sz="2400" smtClean="0"/>
          </a:p>
          <a:p>
            <a:pPr eaLnBrk="1" hangingPunct="1">
              <a:lnSpc>
                <a:spcPct val="80000"/>
              </a:lnSpc>
            </a:pPr>
            <a:r>
              <a:rPr lang="en-GB" sz="2400" smtClean="0"/>
              <a:t>A future GIF bid?</a:t>
            </a: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/>
          </p:cNvSpPr>
          <p:nvPr>
            <p:ph type="title"/>
          </p:nvPr>
        </p:nvSpPr>
        <p:spPr>
          <a:xfrm>
            <a:off x="250825" y="0"/>
            <a:ext cx="8229600" cy="1143000"/>
          </a:xfrm>
        </p:spPr>
        <p:txBody>
          <a:bodyPr/>
          <a:lstStyle/>
          <a:p>
            <a:pPr algn="l" eaLnBrk="1" hangingPunct="1"/>
            <a:r>
              <a:rPr lang="en-GB" sz="3200" b="1" smtClean="0">
                <a:solidFill>
                  <a:schemeClr val="bg1"/>
                </a:solidFill>
              </a:rPr>
              <a:t>Skills Signals</a:t>
            </a:r>
            <a:r>
              <a:rPr lang="en-GB" sz="3200" smtClean="0">
                <a:solidFill>
                  <a:schemeClr val="bg1"/>
                </a:solidFill>
              </a:rPr>
              <a:t>-</a:t>
            </a:r>
            <a:r>
              <a:rPr lang="en-GB" sz="3200" b="1" smtClean="0">
                <a:solidFill>
                  <a:schemeClr val="bg1"/>
                </a:solidFill>
              </a:rPr>
              <a:t> In summary</a:t>
            </a:r>
            <a:endParaRPr lang="en-US" sz="3200" b="1" smtClean="0">
              <a:solidFill>
                <a:schemeClr val="bg1"/>
              </a:solidFill>
            </a:endParaRPr>
          </a:p>
        </p:txBody>
      </p:sp>
      <p:sp>
        <p:nvSpPr>
          <p:cNvPr id="20482" name="Rectangle 3"/>
          <p:cNvSpPr>
            <a:spLocks noGrp="1"/>
          </p:cNvSpPr>
          <p:nvPr>
            <p:ph type="body" idx="1"/>
          </p:nvPr>
        </p:nvSpPr>
        <p:spPr>
          <a:xfrm>
            <a:off x="179388" y="1268413"/>
            <a:ext cx="6553200" cy="468153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sz="1600" smtClean="0"/>
              <a:t>making good progress on defining career pathways for the sector.  </a:t>
            </a:r>
            <a:br>
              <a:rPr lang="en-GB" sz="1600" smtClean="0"/>
            </a:br>
            <a:endParaRPr lang="en-GB" sz="1600" smtClean="0"/>
          </a:p>
          <a:p>
            <a:pPr eaLnBrk="1" hangingPunct="1">
              <a:lnSpc>
                <a:spcPct val="80000"/>
              </a:lnSpc>
            </a:pPr>
            <a:r>
              <a:rPr lang="en-GB" sz="1600" smtClean="0"/>
              <a:t>this is a sub-site and web application featuring a range of career pathways across four life sciences disciplines. </a:t>
            </a:r>
            <a:br>
              <a:rPr lang="en-GB" sz="1600" smtClean="0"/>
            </a:br>
            <a:endParaRPr lang="en-GB" sz="1600" smtClean="0"/>
          </a:p>
          <a:p>
            <a:pPr eaLnBrk="1" hangingPunct="1">
              <a:lnSpc>
                <a:spcPct val="80000"/>
              </a:lnSpc>
            </a:pPr>
            <a:r>
              <a:rPr lang="en-GB" sz="1600" smtClean="0"/>
              <a:t>users will be presented initially with a screen allowing them to make a selection based on their experience/qualifications. </a:t>
            </a:r>
            <a:br>
              <a:rPr lang="en-GB" sz="1600" smtClean="0"/>
            </a:br>
            <a:endParaRPr lang="en-GB" sz="1600" smtClean="0"/>
          </a:p>
          <a:p>
            <a:pPr eaLnBrk="1" hangingPunct="1">
              <a:lnSpc>
                <a:spcPct val="80000"/>
              </a:lnSpc>
            </a:pPr>
            <a:r>
              <a:rPr lang="en-GB" sz="1600" smtClean="0"/>
              <a:t>this will display the four industry areas. </a:t>
            </a:r>
            <a:br>
              <a:rPr lang="en-GB" sz="1600" smtClean="0"/>
            </a:br>
            <a:endParaRPr lang="en-GB" sz="1600" smtClean="0"/>
          </a:p>
          <a:p>
            <a:pPr eaLnBrk="1" hangingPunct="1">
              <a:lnSpc>
                <a:spcPct val="80000"/>
              </a:lnSpc>
            </a:pPr>
            <a:r>
              <a:rPr lang="en-GB" sz="1600" smtClean="0"/>
              <a:t>on selecting an area users will then be able to select individual roles and will be presented with possible pathways from each role. </a:t>
            </a:r>
            <a:br>
              <a:rPr lang="en-GB" sz="1600" smtClean="0"/>
            </a:br>
            <a:endParaRPr lang="en-GB" sz="1600" smtClean="0"/>
          </a:p>
          <a:p>
            <a:pPr eaLnBrk="1" hangingPunct="1">
              <a:lnSpc>
                <a:spcPct val="80000"/>
              </a:lnSpc>
            </a:pPr>
            <a:r>
              <a:rPr lang="en-GB" sz="1600" smtClean="0"/>
              <a:t>they will also be able to select and view detailed descriptions of each role within a pathway. </a:t>
            </a:r>
            <a:br>
              <a:rPr lang="en-GB" sz="1600" smtClean="0"/>
            </a:br>
            <a:endParaRPr lang="en-GB" sz="1600" smtClean="0"/>
          </a:p>
          <a:p>
            <a:pPr eaLnBrk="1" hangingPunct="1">
              <a:lnSpc>
                <a:spcPct val="80000"/>
              </a:lnSpc>
            </a:pPr>
            <a:r>
              <a:rPr lang="en-GB" sz="1600" smtClean="0"/>
              <a:t> site will easily link to the Youth Inspiration Platform and the Cabinet Office ‘I Am’ initiative to engage young people. </a:t>
            </a:r>
            <a:br>
              <a:rPr lang="en-GB" sz="1600" smtClean="0"/>
            </a:br>
            <a:endParaRPr lang="en-GB" sz="1600" smtClean="0"/>
          </a:p>
          <a:p>
            <a:pPr eaLnBrk="1" hangingPunct="1">
              <a:lnSpc>
                <a:spcPct val="80000"/>
              </a:lnSpc>
            </a:pPr>
            <a:r>
              <a:rPr lang="en-GB" sz="1600" smtClean="0"/>
              <a:t>together they will provide a comprehensive e-platform, relevant to the needs of young people and the economy.</a:t>
            </a:r>
            <a:endParaRPr lang="en-US" sz="16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/>
          </p:cNvSpPr>
          <p:nvPr>
            <p:ph type="title"/>
          </p:nvPr>
        </p:nvSpPr>
        <p:spPr>
          <a:xfrm>
            <a:off x="179388" y="0"/>
            <a:ext cx="8229600" cy="1143000"/>
          </a:xfrm>
        </p:spPr>
        <p:txBody>
          <a:bodyPr/>
          <a:lstStyle/>
          <a:p>
            <a:pPr algn="l" eaLnBrk="1" hangingPunct="1"/>
            <a:r>
              <a:rPr lang="en-GB" sz="3200" b="1" smtClean="0">
                <a:solidFill>
                  <a:schemeClr val="bg1"/>
                </a:solidFill>
              </a:rPr>
              <a:t>Small and Medium Sized Enterprises’ </a:t>
            </a:r>
            <a:br>
              <a:rPr lang="en-GB" sz="3200" b="1" smtClean="0">
                <a:solidFill>
                  <a:schemeClr val="bg1"/>
                </a:solidFill>
              </a:rPr>
            </a:br>
            <a:r>
              <a:rPr lang="en-GB" sz="3200" b="1" smtClean="0">
                <a:solidFill>
                  <a:schemeClr val="bg1"/>
                </a:solidFill>
              </a:rPr>
              <a:t>(SMEs) – In Summary</a:t>
            </a:r>
            <a:endParaRPr lang="en-US" sz="3200" b="1" smtClean="0">
              <a:solidFill>
                <a:schemeClr val="bg1"/>
              </a:solidFill>
            </a:endParaRPr>
          </a:p>
        </p:txBody>
      </p:sp>
      <p:sp>
        <p:nvSpPr>
          <p:cNvPr id="21506" name="Rectangle 3"/>
          <p:cNvSpPr>
            <a:spLocks noGrp="1"/>
          </p:cNvSpPr>
          <p:nvPr>
            <p:ph type="body" idx="1"/>
          </p:nvPr>
        </p:nvSpPr>
        <p:spPr>
          <a:xfrm>
            <a:off x="323850" y="1341438"/>
            <a:ext cx="6202363" cy="47085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sz="2000" smtClean="0"/>
              <a:t>The first stage of this work has started working with Trade Organisations, Cluster Networks and employers across the sector to define their skills needs. </a:t>
            </a:r>
            <a:br>
              <a:rPr lang="en-GB" sz="2000" smtClean="0"/>
            </a:br>
            <a:endParaRPr lang="en-GB" sz="2000" smtClean="0"/>
          </a:p>
          <a:p>
            <a:pPr eaLnBrk="1" hangingPunct="1">
              <a:lnSpc>
                <a:spcPct val="80000"/>
              </a:lnSpc>
            </a:pPr>
            <a:r>
              <a:rPr lang="en-GB" sz="2000" smtClean="0"/>
              <a:t>In the second stage of our work with SME’s we are developing a proposition based around a Skills Audit, Master class and Mentoring Programme. </a:t>
            </a:r>
            <a:br>
              <a:rPr lang="en-GB" sz="2000" smtClean="0"/>
            </a:br>
            <a:endParaRPr lang="en-GB" sz="2000" smtClean="0"/>
          </a:p>
          <a:p>
            <a:pPr eaLnBrk="1" hangingPunct="1">
              <a:lnSpc>
                <a:spcPct val="80000"/>
              </a:lnSpc>
            </a:pPr>
            <a:r>
              <a:rPr lang="en-GB" sz="2000" smtClean="0"/>
              <a:t>The offer will include an audit of knowledge and skills at all levels within a company, defining the skills ‘gap’ and proposing skills solutions i.e. short courses of specific  training, mentoring etc. </a:t>
            </a:r>
            <a:br>
              <a:rPr lang="en-GB" sz="2000" smtClean="0"/>
            </a:br>
            <a:endParaRPr lang="en-GB" sz="2000" smtClean="0"/>
          </a:p>
          <a:p>
            <a:pPr eaLnBrk="1" hangingPunct="1">
              <a:lnSpc>
                <a:spcPct val="80000"/>
              </a:lnSpc>
            </a:pPr>
            <a:r>
              <a:rPr lang="en-GB" sz="2000" smtClean="0"/>
              <a:t>Work in progress. After further consultation we will decide whether this is a sustainable proposition.</a:t>
            </a:r>
            <a:endParaRPr lang="en-US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/>
          </p:cNvSpPr>
          <p:nvPr>
            <p:ph type="title"/>
          </p:nvPr>
        </p:nvSpPr>
        <p:spPr>
          <a:xfrm>
            <a:off x="250825" y="0"/>
            <a:ext cx="8229600" cy="1143000"/>
          </a:xfrm>
        </p:spPr>
        <p:txBody>
          <a:bodyPr/>
          <a:lstStyle/>
          <a:p>
            <a:pPr algn="l" eaLnBrk="1" hangingPunct="1"/>
            <a:r>
              <a:rPr lang="en-GB" sz="3200" b="1" smtClean="0">
                <a:solidFill>
                  <a:schemeClr val="bg1"/>
                </a:solidFill>
              </a:rPr>
              <a:t>Cogent Life sciences Skills Report </a:t>
            </a:r>
            <a:br>
              <a:rPr lang="en-GB" sz="3200" b="1" smtClean="0">
                <a:solidFill>
                  <a:schemeClr val="bg1"/>
                </a:solidFill>
              </a:rPr>
            </a:br>
            <a:r>
              <a:rPr lang="en-GB" sz="3200" b="1" smtClean="0">
                <a:solidFill>
                  <a:schemeClr val="bg1"/>
                </a:solidFill>
              </a:rPr>
              <a:t>2012</a:t>
            </a:r>
            <a:endParaRPr lang="en-US" sz="3200" b="1" smtClean="0">
              <a:solidFill>
                <a:schemeClr val="bg1"/>
              </a:solidFill>
            </a:endParaRPr>
          </a:p>
        </p:txBody>
      </p:sp>
      <p:sp>
        <p:nvSpPr>
          <p:cNvPr id="22530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sz="2400" smtClean="0"/>
              <a:t>the Cogent Life sciences Skills Report 2012. This will be presented to Ministers in April. </a:t>
            </a:r>
            <a:br>
              <a:rPr lang="en-GB" sz="2400" smtClean="0"/>
            </a:br>
            <a:endParaRPr lang="en-GB" sz="2400" smtClean="0"/>
          </a:p>
          <a:p>
            <a:pPr eaLnBrk="1" hangingPunct="1">
              <a:lnSpc>
                <a:spcPct val="80000"/>
              </a:lnSpc>
            </a:pPr>
            <a:r>
              <a:rPr lang="en-GB" sz="2400" smtClean="0"/>
              <a:t>Setting out the progress and achievements through the work of the LAC and LSSB and including the reports from the four Working Groups. </a:t>
            </a:r>
            <a:br>
              <a:rPr lang="en-GB" sz="2400" smtClean="0"/>
            </a:br>
            <a:endParaRPr lang="en-GB" sz="2400" smtClean="0"/>
          </a:p>
          <a:p>
            <a:pPr eaLnBrk="1" hangingPunct="1">
              <a:lnSpc>
                <a:spcPct val="80000"/>
              </a:lnSpc>
            </a:pPr>
            <a:r>
              <a:rPr lang="en-GB" sz="2400" smtClean="0"/>
              <a:t>It will give a complete history of the Life Sciences Initiative; and detail the objectives of the four Working Groups and their recommendations. It will be synergistic with the Strategy for UK Life sciences Report. </a:t>
            </a:r>
            <a:br>
              <a:rPr lang="en-GB" sz="2400" smtClean="0"/>
            </a:br>
            <a:endParaRPr lang="en-GB" sz="2400" smtClean="0"/>
          </a:p>
          <a:p>
            <a:pPr eaLnBrk="1" hangingPunct="1">
              <a:lnSpc>
                <a:spcPct val="80000"/>
              </a:lnSpc>
            </a:pPr>
            <a:r>
              <a:rPr lang="en-GB" sz="2400" smtClean="0"/>
              <a:t>An early draft will be shared with you all for your review and comments.</a:t>
            </a: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/>
          </p:cNvSpPr>
          <p:nvPr>
            <p:ph type="title"/>
          </p:nvPr>
        </p:nvSpPr>
        <p:spPr>
          <a:xfrm>
            <a:off x="250825" y="0"/>
            <a:ext cx="8229600" cy="1143000"/>
          </a:xfrm>
        </p:spPr>
        <p:txBody>
          <a:bodyPr/>
          <a:lstStyle/>
          <a:p>
            <a:pPr algn="l" eaLnBrk="1" hangingPunct="1"/>
            <a:r>
              <a:rPr lang="en-GB" sz="3200" b="1" smtClean="0">
                <a:solidFill>
                  <a:schemeClr val="bg1"/>
                </a:solidFill>
              </a:rPr>
              <a:t>Life Sciences Skills Awards 2013</a:t>
            </a:r>
            <a:endParaRPr lang="en-US" sz="3200" b="1" smtClean="0">
              <a:solidFill>
                <a:schemeClr val="bg1"/>
              </a:solidFill>
            </a:endParaRPr>
          </a:p>
        </p:txBody>
      </p:sp>
      <p:sp>
        <p:nvSpPr>
          <p:cNvPr id="23554" name="Rectangle 3"/>
          <p:cNvSpPr>
            <a:spLocks noGrp="1"/>
          </p:cNvSpPr>
          <p:nvPr>
            <p:ph type="body" idx="1"/>
          </p:nvPr>
        </p:nvSpPr>
        <p:spPr>
          <a:xfrm>
            <a:off x="107950" y="1412875"/>
            <a:ext cx="6408738" cy="49688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sz="2400" smtClean="0"/>
              <a:t>Planning to host a Life sciences Skills Awards. </a:t>
            </a:r>
            <a:br>
              <a:rPr lang="en-GB" sz="2400" smtClean="0"/>
            </a:br>
            <a:endParaRPr lang="en-GB" sz="2400" smtClean="0"/>
          </a:p>
          <a:p>
            <a:pPr eaLnBrk="1" hangingPunct="1">
              <a:lnSpc>
                <a:spcPct val="80000"/>
              </a:lnSpc>
            </a:pPr>
            <a:r>
              <a:rPr lang="en-GB" sz="2400" smtClean="0"/>
              <a:t>This will be launched in the Autumn at the Cogent HoC Showcase event.</a:t>
            </a:r>
            <a:br>
              <a:rPr lang="en-GB" sz="2400" smtClean="0"/>
            </a:br>
            <a:endParaRPr lang="en-GB" sz="2400" smtClean="0"/>
          </a:p>
          <a:p>
            <a:pPr eaLnBrk="1" hangingPunct="1">
              <a:lnSpc>
                <a:spcPct val="80000"/>
              </a:lnSpc>
            </a:pPr>
            <a:r>
              <a:rPr lang="en-GB" sz="2400" smtClean="0"/>
              <a:t>These awards will celebrate the achievements of those who have exceeded expectations and shown a dynamic approach to training, demonstrated initiative and enterprise, innovation and creativity and shown an understanding and commitment to the improvement of skills development. </a:t>
            </a:r>
            <a:br>
              <a:rPr lang="en-GB" sz="2400" smtClean="0"/>
            </a:br>
            <a:endParaRPr lang="en-GB" sz="2400" smtClean="0"/>
          </a:p>
          <a:p>
            <a:pPr eaLnBrk="1" hangingPunct="1">
              <a:lnSpc>
                <a:spcPct val="80000"/>
              </a:lnSpc>
            </a:pPr>
            <a:r>
              <a:rPr lang="en-GB" sz="2400" smtClean="0"/>
              <a:t>They will be held in central London in May 2013.</a:t>
            </a: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149</Words>
  <Application>Microsoft Office PowerPoint</Application>
  <PresentationFormat>On-screen Show (4:3)</PresentationFormat>
  <Paragraphs>119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Delivering Impact;  Achieving Growth</vt:lpstr>
      <vt:lpstr>Agenda</vt:lpstr>
      <vt:lpstr>PowerPoint Presentation</vt:lpstr>
      <vt:lpstr>Apologies</vt:lpstr>
      <vt:lpstr>Our Commitment to the future</vt:lpstr>
      <vt:lpstr>Apprenticeships - In summary</vt:lpstr>
      <vt:lpstr>Placements - In summary</vt:lpstr>
      <vt:lpstr>Skills Signals- In summary</vt:lpstr>
      <vt:lpstr>Small and Medium Sized Enterprises’  (SMEs) – In Summary</vt:lpstr>
      <vt:lpstr>Cogent Life sciences Skills Report  2012</vt:lpstr>
      <vt:lpstr>Life Sciences Skills Awards 2013</vt:lpstr>
    </vt:vector>
  </TitlesOfParts>
  <Company>Dimension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Area</dc:title>
  <dc:creator>Mike</dc:creator>
  <cp:lastModifiedBy>Fiona Dellar</cp:lastModifiedBy>
  <cp:revision>10</cp:revision>
  <dcterms:created xsi:type="dcterms:W3CDTF">2011-02-18T15:00:35Z</dcterms:created>
  <dcterms:modified xsi:type="dcterms:W3CDTF">2012-02-16T14:02:53Z</dcterms:modified>
</cp:coreProperties>
</file>