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57" r:id="rId3"/>
    <p:sldId id="258" r:id="rId4"/>
    <p:sldId id="259" r:id="rId5"/>
    <p:sldId id="263" r:id="rId6"/>
    <p:sldId id="261" r:id="rId7"/>
    <p:sldId id="262" r:id="rId8"/>
  </p:sldIdLst>
  <p:sldSz cx="9144000" cy="6858000" type="screen4x3"/>
  <p:notesSz cx="6669088" cy="9926638"/>
  <p:defaultTextStyle>
    <a:defPPr>
      <a:defRPr lang="en-US"/>
    </a:defPPr>
    <a:lvl1pPr algn="l" rtl="0" fontAlgn="base">
      <a:spcBef>
        <a:spcPct val="0"/>
      </a:spcBef>
      <a:spcAft>
        <a:spcPct val="0"/>
      </a:spcAft>
      <a:defRPr sz="3200" kern="1200">
        <a:solidFill>
          <a:schemeClr val="accent1"/>
        </a:solidFill>
        <a:latin typeface="Arial" charset="0"/>
        <a:ea typeface="+mn-ea"/>
        <a:cs typeface="Arial" charset="0"/>
      </a:defRPr>
    </a:lvl1pPr>
    <a:lvl2pPr marL="457200" algn="l" rtl="0" fontAlgn="base">
      <a:spcBef>
        <a:spcPct val="0"/>
      </a:spcBef>
      <a:spcAft>
        <a:spcPct val="0"/>
      </a:spcAft>
      <a:defRPr sz="3200" kern="1200">
        <a:solidFill>
          <a:schemeClr val="accent1"/>
        </a:solidFill>
        <a:latin typeface="Arial" charset="0"/>
        <a:ea typeface="+mn-ea"/>
        <a:cs typeface="Arial" charset="0"/>
      </a:defRPr>
    </a:lvl2pPr>
    <a:lvl3pPr marL="914400" algn="l" rtl="0" fontAlgn="base">
      <a:spcBef>
        <a:spcPct val="0"/>
      </a:spcBef>
      <a:spcAft>
        <a:spcPct val="0"/>
      </a:spcAft>
      <a:defRPr sz="3200" kern="1200">
        <a:solidFill>
          <a:schemeClr val="accent1"/>
        </a:solidFill>
        <a:latin typeface="Arial" charset="0"/>
        <a:ea typeface="+mn-ea"/>
        <a:cs typeface="Arial" charset="0"/>
      </a:defRPr>
    </a:lvl3pPr>
    <a:lvl4pPr marL="1371600" algn="l" rtl="0" fontAlgn="base">
      <a:spcBef>
        <a:spcPct val="0"/>
      </a:spcBef>
      <a:spcAft>
        <a:spcPct val="0"/>
      </a:spcAft>
      <a:defRPr sz="3200" kern="1200">
        <a:solidFill>
          <a:schemeClr val="accent1"/>
        </a:solidFill>
        <a:latin typeface="Arial" charset="0"/>
        <a:ea typeface="+mn-ea"/>
        <a:cs typeface="Arial" charset="0"/>
      </a:defRPr>
    </a:lvl4pPr>
    <a:lvl5pPr marL="1828800" algn="l" rtl="0" fontAlgn="base">
      <a:spcBef>
        <a:spcPct val="0"/>
      </a:spcBef>
      <a:spcAft>
        <a:spcPct val="0"/>
      </a:spcAft>
      <a:defRPr sz="3200" kern="1200">
        <a:solidFill>
          <a:schemeClr val="accent1"/>
        </a:solidFill>
        <a:latin typeface="Arial" charset="0"/>
        <a:ea typeface="+mn-ea"/>
        <a:cs typeface="Arial" charset="0"/>
      </a:defRPr>
    </a:lvl5pPr>
    <a:lvl6pPr marL="2286000" algn="l" defTabSz="914400" rtl="0" eaLnBrk="1" latinLnBrk="0" hangingPunct="1">
      <a:defRPr sz="3200" kern="1200">
        <a:solidFill>
          <a:schemeClr val="accent1"/>
        </a:solidFill>
        <a:latin typeface="Arial" charset="0"/>
        <a:ea typeface="+mn-ea"/>
        <a:cs typeface="Arial" charset="0"/>
      </a:defRPr>
    </a:lvl6pPr>
    <a:lvl7pPr marL="2743200" algn="l" defTabSz="914400" rtl="0" eaLnBrk="1" latinLnBrk="0" hangingPunct="1">
      <a:defRPr sz="3200" kern="1200">
        <a:solidFill>
          <a:schemeClr val="accent1"/>
        </a:solidFill>
        <a:latin typeface="Arial" charset="0"/>
        <a:ea typeface="+mn-ea"/>
        <a:cs typeface="Arial" charset="0"/>
      </a:defRPr>
    </a:lvl7pPr>
    <a:lvl8pPr marL="3200400" algn="l" defTabSz="914400" rtl="0" eaLnBrk="1" latinLnBrk="0" hangingPunct="1">
      <a:defRPr sz="3200" kern="1200">
        <a:solidFill>
          <a:schemeClr val="accent1"/>
        </a:solidFill>
        <a:latin typeface="Arial" charset="0"/>
        <a:ea typeface="+mn-ea"/>
        <a:cs typeface="Arial" charset="0"/>
      </a:defRPr>
    </a:lvl8pPr>
    <a:lvl9pPr marL="3657600" algn="l" defTabSz="914400" rtl="0" eaLnBrk="1" latinLnBrk="0" hangingPunct="1">
      <a:defRPr sz="3200" kern="1200">
        <a:solidFill>
          <a:schemeClr val="accent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7" autoAdjust="0"/>
    <p:restoredTop sz="77897" autoAdjust="0"/>
  </p:normalViewPr>
  <p:slideViewPr>
    <p:cSldViewPr>
      <p:cViewPr varScale="1">
        <p:scale>
          <a:sx n="82" d="100"/>
          <a:sy n="82" d="100"/>
        </p:scale>
        <p:origin x="-72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8675"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FF06FF93-564A-473C-B22D-518A1179BCD1}" type="datetimeFigureOut">
              <a:rPr lang="en-US"/>
              <a:pPr/>
              <a:t>2/14/2012</a:t>
            </a:fld>
            <a:endParaRPr lang="en-US"/>
          </a:p>
        </p:txBody>
      </p:sp>
      <p:sp>
        <p:nvSpPr>
          <p:cNvPr id="28676"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8677"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C9A74BE-412D-4902-8A01-540C1F28E499}"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defRPr>
            </a:lvl1pPr>
          </a:lstStyle>
          <a:p>
            <a:pPr>
              <a:defRPr/>
            </a:pPr>
            <a:endParaRPr lang="en-GB"/>
          </a:p>
        </p:txBody>
      </p:sp>
      <p:sp>
        <p:nvSpPr>
          <p:cNvPr id="21507" name="Rectangle 3"/>
          <p:cNvSpPr>
            <a:spLocks noGrp="1" noChangeArrowheads="1"/>
          </p:cNvSpPr>
          <p:nvPr>
            <p:ph type="dt"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defRPr>
            </a:lvl1pPr>
          </a:lstStyle>
          <a:p>
            <a:pPr>
              <a:defRPr/>
            </a:pPr>
            <a:fld id="{015F82CE-95A0-46F7-B305-1D33E65CC071}" type="datetimeFigureOut">
              <a:rPr lang="en-GB"/>
              <a:pPr>
                <a:defRPr/>
              </a:pPr>
              <a:t>14/02/2012</a:t>
            </a:fld>
            <a:endParaRPr lang="en-GB"/>
          </a:p>
        </p:txBody>
      </p:sp>
      <p:sp>
        <p:nvSpPr>
          <p:cNvPr id="13316" name="Rectangle 4"/>
          <p:cNvSpPr>
            <a:spLocks noGrp="1" noRot="1" noChangeAspec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666750" y="4714875"/>
            <a:ext cx="5335588"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21510" name="Rectangle 6"/>
          <p:cNvSpPr>
            <a:spLocks noGrp="1" noChangeArrowheads="1"/>
          </p:cNvSpPr>
          <p:nvPr>
            <p:ph type="ftr" sz="quarter" idx="4"/>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defRPr>
            </a:lvl1pPr>
          </a:lstStyle>
          <a:p>
            <a:pPr>
              <a:defRPr/>
            </a:pPr>
            <a:endParaRPr lang="en-GB"/>
          </a:p>
        </p:txBody>
      </p:sp>
      <p:sp>
        <p:nvSpPr>
          <p:cNvPr id="21511" name="Rectangle 7"/>
          <p:cNvSpPr>
            <a:spLocks noGrp="1" noChangeArrowheads="1"/>
          </p:cNvSpPr>
          <p:nvPr>
            <p:ph type="sldNum" sz="quarter" idx="5"/>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pPr>
              <a:defRPr/>
            </a:pPr>
            <a:fld id="{87564F76-8FD5-4EC5-B504-58A6DAC7A17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ChangeArrowheads="1" noTextEdit="1"/>
          </p:cNvSpPr>
          <p:nvPr>
            <p:ph type="sldImg"/>
          </p:nvPr>
        </p:nvSpPr>
        <p:spPr>
          <a:ln/>
        </p:spPr>
      </p:sp>
      <p:sp>
        <p:nvSpPr>
          <p:cNvPr id="15362"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ChangeArrowheads="1" noTextEdit="1"/>
          </p:cNvSpPr>
          <p:nvPr>
            <p:ph type="sldImg"/>
          </p:nvPr>
        </p:nvSpPr>
        <p:spPr>
          <a:ln/>
        </p:spPr>
      </p:sp>
      <p:sp>
        <p:nvSpPr>
          <p:cNvPr id="17410" name="Rectangle 3"/>
          <p:cNvSpPr>
            <a:spLocks noGrp="1" noChangeArrowheads="1"/>
          </p:cNvSpPr>
          <p:nvPr>
            <p:ph type="body" idx="1"/>
          </p:nvPr>
        </p:nvSpPr>
        <p:spPr>
          <a:noFill/>
          <a:ln/>
        </p:spPr>
        <p:txBody>
          <a:bodyPr/>
          <a:lstStyle/>
          <a:p>
            <a:pPr eaLnBrk="1" hangingPunct="1"/>
            <a:r>
              <a:rPr lang="en-GB" smtClean="0"/>
              <a:t>Lots going on – but all over the place – uncoordinated – Evidence based report needed</a:t>
            </a:r>
          </a:p>
          <a:p>
            <a:pPr eaLnBrk="1" hangingPunct="1"/>
            <a:endParaRPr lang="en-GB" smtClean="0"/>
          </a:p>
          <a:p>
            <a:pPr eaLnBrk="1" hangingPunct="1"/>
            <a:r>
              <a:rPr lang="en-GB" smtClean="0"/>
              <a:t>Lots of examples of best and worse practice – need to focus on the good to develop more</a:t>
            </a:r>
          </a:p>
          <a:p>
            <a:pPr eaLnBrk="1" hangingPunct="1"/>
            <a:endParaRPr lang="en-GB" smtClean="0"/>
          </a:p>
          <a:p>
            <a:pPr eaLnBrk="1" hangingPunct="1"/>
            <a:r>
              <a:rPr lang="en-GB" smtClean="0"/>
              <a:t>Issues are real, but benefits are there</a:t>
            </a:r>
          </a:p>
          <a:p>
            <a:pPr eaLnBrk="1" hangingPunct="1"/>
            <a:endParaRPr lang="en-GB" smtClean="0"/>
          </a:p>
          <a:p>
            <a:pPr eaLnBrk="1" hangingPunct="1"/>
            <a:r>
              <a:rPr lang="en-GB" smtClean="0"/>
              <a:t>Large pharma does it’s job – need to ensure we engage the SME market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ChangeArrowheads="1" noTextEdit="1"/>
          </p:cNvSpPr>
          <p:nvPr>
            <p:ph type="sldImg"/>
          </p:nvPr>
        </p:nvSpPr>
        <p:spPr>
          <a:ln/>
        </p:spPr>
      </p:sp>
      <p:sp>
        <p:nvSpPr>
          <p:cNvPr id="19458" name="Rectangle 3"/>
          <p:cNvSpPr>
            <a:spLocks noGrp="1" noChangeArrowheads="1"/>
          </p:cNvSpPr>
          <p:nvPr>
            <p:ph type="body" idx="1"/>
          </p:nvPr>
        </p:nvSpPr>
        <p:spPr>
          <a:noFill/>
          <a:ln/>
        </p:spPr>
        <p:txBody>
          <a:bodyPr/>
          <a:lstStyle/>
          <a:p>
            <a:pPr eaLnBrk="1" hangingPunct="1"/>
            <a:r>
              <a:rPr lang="en-GB" smtClean="0"/>
              <a:t>What is a placement?</a:t>
            </a:r>
          </a:p>
          <a:p>
            <a:pPr eaLnBrk="1" hangingPunct="1"/>
            <a:r>
              <a:rPr lang="en-GB" smtClean="0"/>
              <a:t>Lots of types – all funded differently or not at all!</a:t>
            </a:r>
          </a:p>
          <a:p>
            <a:pPr eaLnBrk="1" hangingPunct="1"/>
            <a:endParaRPr lang="en-GB" smtClean="0"/>
          </a:p>
          <a:p>
            <a:pPr eaLnBrk="1" hangingPunct="1"/>
            <a:r>
              <a:rPr lang="en-GB" smtClean="0"/>
              <a:t>Issues with this as it’s unclear and time consuming for employers and participants – benefits are however there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ChangeArrowheads="1" noTextEdit="1"/>
          </p:cNvSpPr>
          <p:nvPr>
            <p:ph type="sldImg"/>
          </p:nvPr>
        </p:nvSpPr>
        <p:spPr>
          <a:ln/>
        </p:spPr>
      </p:sp>
      <p:sp>
        <p:nvSpPr>
          <p:cNvPr id="21506"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ChangeArrowheads="1" noTextEdit="1"/>
          </p:cNvSpPr>
          <p:nvPr>
            <p:ph type="sldImg"/>
          </p:nvPr>
        </p:nvSpPr>
        <p:spPr>
          <a:ln/>
        </p:spPr>
      </p:sp>
      <p:sp>
        <p:nvSpPr>
          <p:cNvPr id="23554"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ChangeArrowheads="1" noTextEdit="1"/>
          </p:cNvSpPr>
          <p:nvPr>
            <p:ph type="sldImg"/>
          </p:nvPr>
        </p:nvSpPr>
        <p:spPr>
          <a:ln/>
        </p:spPr>
      </p:sp>
      <p:sp>
        <p:nvSpPr>
          <p:cNvPr id="25602" name="Rectangle 3"/>
          <p:cNvSpPr>
            <a:spLocks noGrp="1" noChangeArrowheads="1"/>
          </p:cNvSpPr>
          <p:nvPr>
            <p:ph type="body" idx="1"/>
          </p:nvPr>
        </p:nvSpPr>
        <p:spPr>
          <a:noFill/>
          <a:ln/>
        </p:spPr>
        <p:txBody>
          <a:bodyPr/>
          <a:lstStyle/>
          <a:p>
            <a:pPr eaLnBrk="1" hangingPunct="1"/>
            <a:r>
              <a:rPr lang="en-GB" smtClean="0"/>
              <a:t>Based on a range of evidence from working group and external. </a:t>
            </a:r>
          </a:p>
          <a:p>
            <a:pPr eaLnBrk="1" hangingPunct="1"/>
            <a:endParaRPr lang="en-GB" smtClean="0"/>
          </a:p>
          <a:p>
            <a:pPr eaLnBrk="1" hangingPunct="1"/>
            <a:r>
              <a:rPr lang="en-GB" smtClean="0"/>
              <a:t>Evidence base shows way forward is to offer coordination, reward/incentivising for all – particularly for SMEs – they need support</a:t>
            </a:r>
          </a:p>
          <a:p>
            <a:pPr eaLnBrk="1" hangingPunct="1"/>
            <a:endParaRPr lang="en-GB" smtClean="0"/>
          </a:p>
          <a:p>
            <a:pPr eaLnBrk="1" hangingPunct="1"/>
            <a:r>
              <a:rPr lang="en-GB" smtClean="0"/>
              <a:t>Global business needs global solutions – need to explore international market and increasing awareness to students/researchers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ChangeArrowheads="1" noTextEdit="1"/>
          </p:cNvSpPr>
          <p:nvPr>
            <p:ph type="sldImg"/>
          </p:nvPr>
        </p:nvSpPr>
        <p:spPr>
          <a:ln/>
        </p:spPr>
      </p:sp>
      <p:sp>
        <p:nvSpPr>
          <p:cNvPr id="27650" name="Rectangle 3"/>
          <p:cNvSpPr>
            <a:spLocks noGrp="1" noChangeArrowheads="1"/>
          </p:cNvSpPr>
          <p:nvPr>
            <p:ph type="body" idx="1"/>
          </p:nvPr>
        </p:nvSpPr>
        <p:spPr>
          <a:noFill/>
          <a:ln/>
        </p:spPr>
        <p:txBody>
          <a:bodyPr/>
          <a:lstStyle/>
          <a:p>
            <a:pPr eaLnBrk="1" hangingPunct="1">
              <a:lnSpc>
                <a:spcPct val="80000"/>
              </a:lnSpc>
            </a:pPr>
            <a:r>
              <a:rPr lang="en-GB" sz="800" smtClean="0"/>
              <a:t>Last 2 pages of executive summary offer strategy/solution for future working!</a:t>
            </a:r>
          </a:p>
          <a:p>
            <a:pPr eaLnBrk="1" hangingPunct="1">
              <a:lnSpc>
                <a:spcPct val="80000"/>
              </a:lnSpc>
            </a:pPr>
            <a:r>
              <a:rPr lang="en-US" sz="800" smtClean="0"/>
              <a:t>In taking forward placements in the UK life sciences sector, there is agreement that a sector based approach would be welcomed. This would offer business and academia a sustainable method to collaborate, but would also maximize resource and effort across the sector in the long term. </a:t>
            </a:r>
          </a:p>
          <a:p>
            <a:pPr eaLnBrk="1" hangingPunct="1">
              <a:lnSpc>
                <a:spcPct val="80000"/>
              </a:lnSpc>
            </a:pPr>
            <a:r>
              <a:rPr lang="en-US" sz="800" smtClean="0"/>
              <a:t>Longitudinal interaction with this would also help build an improved skills monitoring system, helping to inform and influence the provision and research being undertaken in the academic and industry environment. Improved collaboration would also be achieved. </a:t>
            </a:r>
          </a:p>
          <a:p>
            <a:pPr eaLnBrk="1" hangingPunct="1">
              <a:lnSpc>
                <a:spcPct val="80000"/>
              </a:lnSpc>
            </a:pPr>
            <a:r>
              <a:rPr lang="en-US" sz="800" smtClean="0"/>
              <a:t>In terms of this sector based approach a number of challenges to uptake of placements could be eased. </a:t>
            </a:r>
          </a:p>
          <a:p>
            <a:pPr eaLnBrk="1" hangingPunct="1">
              <a:lnSpc>
                <a:spcPct val="80000"/>
              </a:lnSpc>
            </a:pPr>
            <a:r>
              <a:rPr lang="en-US" sz="800" smtClean="0"/>
              <a:t>Firstly, a more formalised audit process across the sector could be achieved. This would provide a more accurate measure of the extent of opportunities and take up. Adjustment of existing reporting mechanisms could readily provide robust and significant information on the extent and impact of work experience during university.</a:t>
            </a:r>
            <a:endParaRPr lang="en-US" sz="800" b="1" smtClean="0"/>
          </a:p>
          <a:p>
            <a:pPr eaLnBrk="1" hangingPunct="1">
              <a:lnSpc>
                <a:spcPct val="80000"/>
              </a:lnSpc>
            </a:pPr>
            <a:r>
              <a:rPr lang="en-US" sz="800" b="1" smtClean="0"/>
              <a:t>The formation of an independent not-for-profit organisation to run a clearing house for life sciences placements should be taken forward. This would be national centre of excellence for placements in the life sciences sector. </a:t>
            </a:r>
            <a:endParaRPr lang="en-US" sz="800" smtClean="0"/>
          </a:p>
          <a:p>
            <a:pPr eaLnBrk="1" hangingPunct="1">
              <a:lnSpc>
                <a:spcPct val="80000"/>
              </a:lnSpc>
            </a:pPr>
            <a:r>
              <a:rPr lang="en-US" sz="800" smtClean="0"/>
              <a:t>This organisation would address the recommendations stated above whilst delivering a service to increase placement uptake and considerable benefits to the sector.  These would be to support industry, particularly SMEs, to engage and collaborate with academia to increase awareness and uptake of placements on a cost effective basis, but also to support SMEs to provide quality placements.</a:t>
            </a:r>
            <a:endParaRPr lang="en-US" sz="800" b="1" smtClean="0"/>
          </a:p>
          <a:p>
            <a:pPr eaLnBrk="1" hangingPunct="1">
              <a:lnSpc>
                <a:spcPct val="80000"/>
              </a:lnSpc>
            </a:pPr>
            <a:r>
              <a:rPr lang="en-US" sz="800" b="1" smtClean="0"/>
              <a:t>The organisation would offer a national training programme to ensure academics and industry mentors in the life sciences recognise how to support work-based learning and how to prepare students and researchers for industry careers</a:t>
            </a:r>
            <a:r>
              <a:rPr lang="en-US" sz="800" smtClean="0"/>
              <a:t>. </a:t>
            </a:r>
          </a:p>
          <a:p>
            <a:pPr eaLnBrk="1" hangingPunct="1">
              <a:lnSpc>
                <a:spcPct val="80000"/>
              </a:lnSpc>
            </a:pPr>
            <a:r>
              <a:rPr lang="en-US" sz="800" smtClean="0"/>
              <a:t>The organisation would support participants in their challenge to ease financial burdens through a number of mechanisms:</a:t>
            </a:r>
          </a:p>
          <a:p>
            <a:pPr eaLnBrk="1" hangingPunct="1">
              <a:lnSpc>
                <a:spcPct val="80000"/>
              </a:lnSpc>
            </a:pPr>
            <a:r>
              <a:rPr lang="en-US" sz="800" smtClean="0"/>
              <a:t>Companies who took part in placements would be able to obtain a tax credit or national insurance freeze proportionate to the salary costs. </a:t>
            </a:r>
          </a:p>
          <a:p>
            <a:pPr eaLnBrk="1" hangingPunct="1">
              <a:lnSpc>
                <a:spcPct val="80000"/>
              </a:lnSpc>
            </a:pPr>
            <a:r>
              <a:rPr lang="en-US" sz="800" smtClean="0"/>
              <a:t>Students undertaking placements would challenge universities to adopt a flat tuition fee for the year in industry – a guideline fee of £1000 is suggested. </a:t>
            </a:r>
          </a:p>
          <a:p>
            <a:pPr eaLnBrk="1" hangingPunct="1">
              <a:lnSpc>
                <a:spcPct val="80000"/>
              </a:lnSpc>
            </a:pPr>
            <a:r>
              <a:rPr lang="en-US" sz="800" smtClean="0"/>
              <a:t>In addition, the sector would challenge the Student Loan Company to suspend interest charges on any existing loan during the period of the placement. </a:t>
            </a:r>
          </a:p>
          <a:p>
            <a:pPr eaLnBrk="1" hangingPunct="1">
              <a:lnSpc>
                <a:spcPct val="80000"/>
              </a:lnSpc>
            </a:pPr>
            <a:r>
              <a:rPr lang="en-US" sz="800" smtClean="0"/>
              <a:t>Universities would be challenged to use Office for Fair Access (OFFA) funds to support eligible students wishing to undertake an unpaid undergraduate internship.</a:t>
            </a:r>
          </a:p>
          <a:p>
            <a:pPr eaLnBrk="1" hangingPunct="1">
              <a:lnSpc>
                <a:spcPct val="80000"/>
              </a:lnSpc>
            </a:pPr>
            <a:r>
              <a:rPr lang="en-US" sz="800" smtClean="0"/>
              <a:t>Companies seeking postgraduates, and researchers taking up industrial placements, will be offered support to access Grants from the Research Councils and other organisations.  </a:t>
            </a:r>
            <a:endParaRPr lang="en-US" sz="800" b="1" smtClean="0"/>
          </a:p>
          <a:p>
            <a:pPr eaLnBrk="1" hangingPunct="1">
              <a:lnSpc>
                <a:spcPct val="80000"/>
              </a:lnSpc>
            </a:pPr>
            <a:r>
              <a:rPr lang="en-US" sz="800" b="1" smtClean="0"/>
              <a:t>The organisation would arrange a national conference for all life sciences placement participants highlighting the importance of placements and rewarding programmes. For example, an award scheme for best students, best break through inventions, best supervisor, and best learning support would be initiated. </a:t>
            </a:r>
            <a:endParaRPr lang="en-US" sz="800" smtClean="0"/>
          </a:p>
          <a:p>
            <a:pPr eaLnBrk="1" hangingPunct="1">
              <a:lnSpc>
                <a:spcPct val="80000"/>
              </a:lnSpc>
            </a:pPr>
            <a:r>
              <a:rPr lang="en-US" sz="800" smtClean="0"/>
              <a:t>These conferences would also facilitate broader networking across the industry, and provide a focal point for a media campaign, demonstrating the positive impact placements have on the sector. </a:t>
            </a:r>
          </a:p>
          <a:p>
            <a:pPr eaLnBrk="1" hangingPunct="1">
              <a:lnSpc>
                <a:spcPct val="80000"/>
              </a:lnSpc>
            </a:pPr>
            <a:r>
              <a:rPr lang="en-US" sz="800" smtClean="0"/>
              <a:t>Through these mechanisms, the life sciences sector could more readily support skills needs analysis and delivery, ultimately improving education and research. Publication of best practice and case studies would reinforce these developments.</a:t>
            </a:r>
          </a:p>
          <a:p>
            <a:pPr eaLnBrk="1" hangingPunct="1">
              <a:lnSpc>
                <a:spcPct val="80000"/>
              </a:lnSpc>
            </a:pPr>
            <a:r>
              <a:rPr lang="en-US" sz="800" smtClean="0"/>
              <a:t>Courses that offer placements, and the funding to support uptake, would be identified more readily, and first point of contact within industry and academia would be readily facilitated. </a:t>
            </a:r>
            <a:endParaRPr lang="en-US" sz="800" b="1" smtClean="0"/>
          </a:p>
          <a:p>
            <a:pPr eaLnBrk="1" hangingPunct="1">
              <a:lnSpc>
                <a:spcPct val="80000"/>
              </a:lnSpc>
            </a:pPr>
            <a:r>
              <a:rPr lang="en-US" sz="800" b="1" smtClean="0"/>
              <a:t>International profile would also be facilitated through global business partners and other stakeholders including the UKTI and the British Council. Increasing the awareness and availability of international placements would be a key success factor. </a:t>
            </a:r>
          </a:p>
          <a:p>
            <a:pPr eaLnBrk="1" hangingPunct="1">
              <a:lnSpc>
                <a:spcPct val="80000"/>
              </a:lnSpc>
            </a:pPr>
            <a:r>
              <a:rPr lang="en-US" sz="800" b="1" smtClean="0"/>
              <a:t/>
            </a:r>
            <a:br>
              <a:rPr lang="en-US" sz="800" b="1" smtClean="0"/>
            </a:br>
            <a:endParaRPr lang="en-GB" sz="800" b="1"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EE27F8E-B9CF-4D6B-81E1-4C5EA027CC15}" type="datetimeFigureOut">
              <a:rPr lang="en-US"/>
              <a:pPr>
                <a:defRPr/>
              </a:pPr>
              <a:t>2/14/2012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DBAA2D-9960-4D9A-AA6A-C31A1658D7D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3A7E71B-C972-42E5-8A4D-A5795533EAAE}" type="datetimeFigureOut">
              <a:rPr lang="en-US"/>
              <a:pPr>
                <a:defRPr/>
              </a:pPr>
              <a:t>2/14/2012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B7EE9F-2709-4C6E-A9AF-B6DE40EEE3F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3428671-BE5B-465E-AC85-AA8258589314}" type="datetimeFigureOut">
              <a:rPr lang="en-US"/>
              <a:pPr>
                <a:defRPr/>
              </a:pPr>
              <a:t>2/14/2012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8C3BBF1-A1CC-48C7-9CB2-FB8DF9BAC5D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CCB2252A-34B9-4327-9A35-80DD46EC5695}" type="datetimeFigureOut">
              <a:rPr lang="en-US"/>
              <a:pPr>
                <a:defRPr/>
              </a:pPr>
              <a:t>2/14/2012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FC98296-00C7-4983-B532-A9A8C11C796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D59275D9-7A0D-4248-A78F-9EBCAFF2104B}" type="datetimeFigureOut">
              <a:rPr lang="en-US"/>
              <a:pPr>
                <a:defRPr/>
              </a:pPr>
              <a:t>2/14/2012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87F7E45-5BDF-4D5F-A0F3-80B1F15D47E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BC50F3D-17FC-490D-A96E-872C3656344B}" type="datetimeFigureOut">
              <a:rPr lang="en-US"/>
              <a:pPr>
                <a:defRPr/>
              </a:pPr>
              <a:t>2/14/2012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7A5CC95-63F8-4713-B6AA-2B93991CF56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29D61EF-23C2-4621-8AE9-D55F0926E482}" type="datetimeFigureOut">
              <a:rPr lang="en-US"/>
              <a:pPr>
                <a:defRPr/>
              </a:pPr>
              <a:t>2/14/2012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32BC264-4633-44CC-8F90-226982AC17A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968C443-4472-4630-90B3-5B1C313058C4}" type="datetimeFigureOut">
              <a:rPr lang="en-US"/>
              <a:pPr>
                <a:defRPr/>
              </a:pPr>
              <a:t>2/14/2012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B09010A-4FC4-4299-B619-D08340F8F88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68552F2-7AF9-4990-88A7-5338697D89ED}" type="datetimeFigureOut">
              <a:rPr lang="en-US"/>
              <a:pPr>
                <a:defRPr/>
              </a:pPr>
              <a:t>2/14/2012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BF3E12F-756C-4F7A-B94E-90A690F23EA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4E959F0-D9FC-4C31-9C25-2EE38F12AB52}" type="datetimeFigureOut">
              <a:rPr lang="en-US"/>
              <a:pPr>
                <a:defRPr/>
              </a:pPr>
              <a:t>2/14/2012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8158F6A-C445-41FA-B191-F72B1A4B25F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9E8D60A-B51B-44DB-BF70-E61DA8E18746}" type="datetimeFigureOut">
              <a:rPr lang="en-US"/>
              <a:pPr>
                <a:defRPr/>
              </a:pPr>
              <a:t>2/14/2012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BBEBAA3-4C9A-4E87-AABA-B50756B5D75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6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AB5A6D9-12CE-4110-86ED-8E7DD6D8EDD6}" type="datetimeFigureOut">
              <a:rPr lang="en-US"/>
              <a:pPr>
                <a:defRPr/>
              </a:pPr>
              <a:t>2/14/2012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EC20556-E367-4383-80F1-F192890CDED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6000"/>
          </a:stretch>
        </a:blip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685800" y="1484313"/>
            <a:ext cx="7772400" cy="1368425"/>
          </a:xfrm>
        </p:spPr>
        <p:txBody>
          <a:bodyPr/>
          <a:lstStyle/>
          <a:p>
            <a:pPr algn="l" eaLnBrk="1" hangingPunct="1"/>
            <a:r>
              <a:rPr lang="en-GB" sz="4800" smtClean="0">
                <a:solidFill>
                  <a:schemeClr val="bg1"/>
                </a:solidFill>
                <a:latin typeface="Arial" charset="0"/>
                <a:cs typeface="Arial" charset="0"/>
              </a:rPr>
              <a:t>Report of the </a:t>
            </a:r>
            <a:br>
              <a:rPr lang="en-GB" sz="4800" smtClean="0">
                <a:solidFill>
                  <a:schemeClr val="bg1"/>
                </a:solidFill>
                <a:latin typeface="Arial" charset="0"/>
                <a:cs typeface="Arial" charset="0"/>
              </a:rPr>
            </a:br>
            <a:r>
              <a:rPr lang="en-GB" sz="4800" smtClean="0">
                <a:solidFill>
                  <a:schemeClr val="bg1"/>
                </a:solidFill>
                <a:latin typeface="Arial" charset="0"/>
                <a:cs typeface="Arial" charset="0"/>
              </a:rPr>
              <a:t>Placements Working Group</a:t>
            </a:r>
            <a:endParaRPr lang="en-US" sz="4800" smtClean="0">
              <a:solidFill>
                <a:schemeClr val="bg1"/>
              </a:solidFill>
              <a:latin typeface="Arial" charset="0"/>
              <a:cs typeface="Arial" charset="0"/>
            </a:endParaRPr>
          </a:p>
        </p:txBody>
      </p:sp>
      <p:sp>
        <p:nvSpPr>
          <p:cNvPr id="14339" name="Subtitle 2"/>
          <p:cNvSpPr>
            <a:spLocks noGrp="1"/>
          </p:cNvSpPr>
          <p:nvPr>
            <p:ph type="subTitle" idx="1"/>
          </p:nvPr>
        </p:nvSpPr>
        <p:spPr>
          <a:xfrm>
            <a:off x="755650" y="3357563"/>
            <a:ext cx="7632700" cy="1655762"/>
          </a:xfrm>
        </p:spPr>
        <p:txBody>
          <a:bodyPr/>
          <a:lstStyle/>
          <a:p>
            <a:pPr algn="l" eaLnBrk="1" hangingPunct="1"/>
            <a:r>
              <a:rPr lang="en-GB" smtClean="0">
                <a:solidFill>
                  <a:srgbClr val="BFBFBF"/>
                </a:solidFill>
                <a:latin typeface="Arial" charset="0"/>
                <a:cs typeface="Arial" charset="0"/>
              </a:rPr>
              <a:t>Malcolm Skingle, GSK</a:t>
            </a:r>
          </a:p>
          <a:p>
            <a:pPr algn="l" eaLnBrk="1" hangingPunct="1"/>
            <a:r>
              <a:rPr lang="en-GB" sz="1800" smtClean="0">
                <a:solidFill>
                  <a:srgbClr val="BFBFBF"/>
                </a:solidFill>
                <a:latin typeface="Arial" charset="0"/>
                <a:cs typeface="Arial" charset="0"/>
              </a:rPr>
              <a:t>February 2012</a:t>
            </a:r>
            <a:endParaRPr lang="en-US" sz="1800" smtClean="0">
              <a:solidFill>
                <a:srgbClr val="BFBFBF"/>
              </a:solidFill>
              <a:latin typeface="Arial" charset="0"/>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5"/>
          <p:cNvSpPr>
            <a:spLocks noGrp="1"/>
          </p:cNvSpPr>
          <p:nvPr>
            <p:ph type="title" idx="4294967295"/>
          </p:nvPr>
        </p:nvSpPr>
        <p:spPr>
          <a:xfrm>
            <a:off x="457200" y="274638"/>
            <a:ext cx="8229600" cy="561975"/>
          </a:xfrm>
        </p:spPr>
        <p:txBody>
          <a:bodyPr/>
          <a:lstStyle/>
          <a:p>
            <a:pPr algn="l"/>
            <a:r>
              <a:rPr lang="en-GB" sz="3600" smtClean="0">
                <a:solidFill>
                  <a:schemeClr val="bg1"/>
                </a:solidFill>
                <a:latin typeface="Arial" charset="0"/>
              </a:rPr>
              <a:t>Aims of the Working Group</a:t>
            </a:r>
          </a:p>
        </p:txBody>
      </p:sp>
      <p:sp>
        <p:nvSpPr>
          <p:cNvPr id="16386" name="Rectangle 6"/>
          <p:cNvSpPr>
            <a:spLocks noGrp="1"/>
          </p:cNvSpPr>
          <p:nvPr>
            <p:ph type="body" idx="4294967295"/>
          </p:nvPr>
        </p:nvSpPr>
        <p:spPr>
          <a:xfrm>
            <a:off x="457200" y="1600200"/>
            <a:ext cx="8435975" cy="4525963"/>
          </a:xfrm>
        </p:spPr>
        <p:txBody>
          <a:bodyPr/>
          <a:lstStyle/>
          <a:p>
            <a:r>
              <a:rPr lang="en-GB" smtClean="0">
                <a:solidFill>
                  <a:schemeClr val="accent1"/>
                </a:solidFill>
                <a:latin typeface="Arial" charset="0"/>
              </a:rPr>
              <a:t>Define “Placements”</a:t>
            </a:r>
          </a:p>
          <a:p>
            <a:r>
              <a:rPr lang="en-GB" smtClean="0">
                <a:solidFill>
                  <a:schemeClr val="accent1"/>
                </a:solidFill>
                <a:latin typeface="Arial" charset="0"/>
              </a:rPr>
              <a:t>Produce Evidence Based Report</a:t>
            </a:r>
          </a:p>
          <a:p>
            <a:r>
              <a:rPr lang="en-GB" smtClean="0">
                <a:solidFill>
                  <a:schemeClr val="accent1"/>
                </a:solidFill>
                <a:latin typeface="Arial" charset="0"/>
              </a:rPr>
              <a:t>Address Issues </a:t>
            </a:r>
          </a:p>
          <a:p>
            <a:r>
              <a:rPr lang="en-GB" smtClean="0">
                <a:solidFill>
                  <a:schemeClr val="accent1"/>
                </a:solidFill>
                <a:latin typeface="Arial" charset="0"/>
              </a:rPr>
              <a:t>Highlight Benefits &amp; Good Working Practice</a:t>
            </a:r>
          </a:p>
          <a:p>
            <a:r>
              <a:rPr lang="en-GB" smtClean="0">
                <a:solidFill>
                  <a:schemeClr val="accent1"/>
                </a:solidFill>
                <a:latin typeface="Arial" charset="0"/>
              </a:rPr>
              <a:t>Produce Recommendations</a:t>
            </a:r>
          </a:p>
          <a:p>
            <a:r>
              <a:rPr lang="en-GB" smtClean="0">
                <a:solidFill>
                  <a:schemeClr val="accent1"/>
                </a:solidFill>
                <a:latin typeface="Arial" charset="0"/>
              </a:rPr>
              <a:t>Define a Strategy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p:cNvSpPr>
          <p:nvPr>
            <p:ph type="title"/>
          </p:nvPr>
        </p:nvSpPr>
        <p:spPr>
          <a:xfrm>
            <a:off x="250825" y="260350"/>
            <a:ext cx="8229600" cy="561975"/>
          </a:xfrm>
        </p:spPr>
        <p:txBody>
          <a:bodyPr/>
          <a:lstStyle/>
          <a:p>
            <a:pPr algn="l"/>
            <a:r>
              <a:rPr lang="en-GB" sz="3200" smtClean="0">
                <a:solidFill>
                  <a:schemeClr val="bg1"/>
                </a:solidFill>
                <a:latin typeface="Arial" charset="0"/>
              </a:rPr>
              <a:t>Placements: </a:t>
            </a:r>
            <a:br>
              <a:rPr lang="en-GB" sz="3200" smtClean="0">
                <a:solidFill>
                  <a:schemeClr val="bg1"/>
                </a:solidFill>
                <a:latin typeface="Arial" charset="0"/>
              </a:rPr>
            </a:br>
            <a:r>
              <a:rPr lang="en-GB" sz="3200" smtClean="0">
                <a:solidFill>
                  <a:schemeClr val="bg1"/>
                </a:solidFill>
                <a:latin typeface="Arial" charset="0"/>
              </a:rPr>
              <a:t>Definitions &amp; Evidence</a:t>
            </a:r>
          </a:p>
        </p:txBody>
      </p:sp>
      <p:sp>
        <p:nvSpPr>
          <p:cNvPr id="18434" name="Rectangle 3"/>
          <p:cNvSpPr>
            <a:spLocks noGrp="1"/>
          </p:cNvSpPr>
          <p:nvPr>
            <p:ph type="body" idx="1"/>
          </p:nvPr>
        </p:nvSpPr>
        <p:spPr>
          <a:xfrm>
            <a:off x="179388" y="1412875"/>
            <a:ext cx="5976937" cy="4895850"/>
          </a:xfrm>
        </p:spPr>
        <p:txBody>
          <a:bodyPr/>
          <a:lstStyle/>
          <a:p>
            <a:pPr>
              <a:lnSpc>
                <a:spcPct val="90000"/>
              </a:lnSpc>
            </a:pPr>
            <a:r>
              <a:rPr lang="en-GB" sz="2800" smtClean="0">
                <a:solidFill>
                  <a:schemeClr val="accent1"/>
                </a:solidFill>
                <a:latin typeface="Arial" charset="0"/>
              </a:rPr>
              <a:t>Definition covers work experience</a:t>
            </a:r>
          </a:p>
          <a:p>
            <a:pPr lvl="1">
              <a:lnSpc>
                <a:spcPct val="90000"/>
              </a:lnSpc>
            </a:pPr>
            <a:r>
              <a:rPr lang="en-GB" sz="2400" smtClean="0">
                <a:solidFill>
                  <a:schemeClr val="accent1"/>
                </a:solidFill>
                <a:latin typeface="Arial" charset="0"/>
              </a:rPr>
              <a:t>Undergraduates</a:t>
            </a:r>
          </a:p>
          <a:p>
            <a:pPr lvl="2">
              <a:lnSpc>
                <a:spcPct val="90000"/>
              </a:lnSpc>
            </a:pPr>
            <a:r>
              <a:rPr lang="en-GB" sz="2000" smtClean="0">
                <a:solidFill>
                  <a:schemeClr val="accent1"/>
                </a:solidFill>
                <a:latin typeface="Arial" charset="0"/>
              </a:rPr>
              <a:t>Projects</a:t>
            </a:r>
          </a:p>
          <a:p>
            <a:pPr lvl="2">
              <a:lnSpc>
                <a:spcPct val="90000"/>
              </a:lnSpc>
            </a:pPr>
            <a:r>
              <a:rPr lang="en-GB" sz="2000" smtClean="0">
                <a:solidFill>
                  <a:schemeClr val="accent1"/>
                </a:solidFill>
                <a:latin typeface="Arial" charset="0"/>
              </a:rPr>
              <a:t>Sandwich Courses</a:t>
            </a:r>
          </a:p>
          <a:p>
            <a:pPr lvl="1">
              <a:lnSpc>
                <a:spcPct val="90000"/>
              </a:lnSpc>
            </a:pPr>
            <a:r>
              <a:rPr lang="en-GB" sz="2400" smtClean="0">
                <a:solidFill>
                  <a:schemeClr val="accent1"/>
                </a:solidFill>
                <a:latin typeface="Arial" charset="0"/>
              </a:rPr>
              <a:t>Internships</a:t>
            </a:r>
          </a:p>
          <a:p>
            <a:pPr lvl="2">
              <a:lnSpc>
                <a:spcPct val="90000"/>
              </a:lnSpc>
            </a:pPr>
            <a:r>
              <a:rPr lang="en-GB" sz="2000" smtClean="0">
                <a:solidFill>
                  <a:schemeClr val="accent1"/>
                </a:solidFill>
                <a:latin typeface="Arial" charset="0"/>
              </a:rPr>
              <a:t>Undergraduate/Postgraduate</a:t>
            </a:r>
          </a:p>
          <a:p>
            <a:pPr lvl="1">
              <a:lnSpc>
                <a:spcPct val="90000"/>
              </a:lnSpc>
            </a:pPr>
            <a:r>
              <a:rPr lang="en-GB" sz="2400" smtClean="0">
                <a:solidFill>
                  <a:schemeClr val="accent1"/>
                </a:solidFill>
                <a:latin typeface="Arial" charset="0"/>
              </a:rPr>
              <a:t>Postgraduate &amp; Postdoctoral</a:t>
            </a:r>
          </a:p>
          <a:p>
            <a:pPr lvl="2">
              <a:lnSpc>
                <a:spcPct val="90000"/>
              </a:lnSpc>
            </a:pPr>
            <a:r>
              <a:rPr lang="en-GB" sz="2000" smtClean="0">
                <a:solidFill>
                  <a:schemeClr val="accent1"/>
                </a:solidFill>
                <a:latin typeface="Arial" charset="0"/>
              </a:rPr>
              <a:t>PhD Studentships (CASE &amp; Internships)</a:t>
            </a:r>
          </a:p>
          <a:p>
            <a:pPr lvl="2">
              <a:lnSpc>
                <a:spcPct val="90000"/>
              </a:lnSpc>
            </a:pPr>
            <a:r>
              <a:rPr lang="en-GB" sz="2000" smtClean="0">
                <a:solidFill>
                  <a:schemeClr val="accent1"/>
                </a:solidFill>
                <a:latin typeface="Arial" charset="0"/>
              </a:rPr>
              <a:t>Knowledge Transfer Partnerships</a:t>
            </a:r>
          </a:p>
          <a:p>
            <a:pPr lvl="2">
              <a:lnSpc>
                <a:spcPct val="90000"/>
              </a:lnSpc>
            </a:pPr>
            <a:r>
              <a:rPr lang="en-GB" sz="2000" smtClean="0">
                <a:solidFill>
                  <a:schemeClr val="accent1"/>
                </a:solidFill>
                <a:latin typeface="Arial" charset="0"/>
              </a:rPr>
              <a:t>Postdoctoral Secondments</a:t>
            </a:r>
          </a:p>
          <a:p>
            <a:pPr>
              <a:lnSpc>
                <a:spcPct val="90000"/>
              </a:lnSpc>
            </a:pPr>
            <a:endParaRPr lang="en-GB" sz="2800" smtClean="0">
              <a:solidFill>
                <a:schemeClr val="accent1"/>
              </a:solidFill>
              <a:latin typeface="Arial" charset="0"/>
            </a:endParaRPr>
          </a:p>
          <a:p>
            <a:pPr>
              <a:lnSpc>
                <a:spcPct val="90000"/>
              </a:lnSpc>
            </a:pPr>
            <a:r>
              <a:rPr lang="en-GB" sz="2800" smtClean="0">
                <a:solidFill>
                  <a:schemeClr val="accent1"/>
                </a:solidFill>
                <a:latin typeface="Arial" charset="0"/>
              </a:rPr>
              <a:t>Evidence Based Report Produced</a:t>
            </a:r>
          </a:p>
        </p:txBody>
      </p:sp>
      <p:pic>
        <p:nvPicPr>
          <p:cNvPr id="18435" name="Picture 4" descr="Industrial Placements Full Report"/>
          <p:cNvPicPr>
            <a:picLocks noChangeAspect="1" noChangeArrowheads="1"/>
          </p:cNvPicPr>
          <p:nvPr/>
        </p:nvPicPr>
        <p:blipFill>
          <a:blip r:embed="rId3"/>
          <a:srcRect/>
          <a:stretch>
            <a:fillRect/>
          </a:stretch>
        </p:blipFill>
        <p:spPr bwMode="auto">
          <a:xfrm>
            <a:off x="6300788" y="1916113"/>
            <a:ext cx="2546350" cy="3600450"/>
          </a:xfrm>
          <a:prstGeom prst="rect">
            <a:avLst/>
          </a:prstGeom>
          <a:noFill/>
          <a:ln w="9525">
            <a:solidFill>
              <a:schemeClr val="accent1"/>
            </a:solid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a:xfrm>
            <a:off x="457200" y="274638"/>
            <a:ext cx="8229600" cy="561975"/>
          </a:xfrm>
        </p:spPr>
        <p:txBody>
          <a:bodyPr/>
          <a:lstStyle/>
          <a:p>
            <a:pPr algn="l"/>
            <a:r>
              <a:rPr lang="en-GB" sz="3600" smtClean="0">
                <a:solidFill>
                  <a:schemeClr val="bg1"/>
                </a:solidFill>
                <a:latin typeface="Arial" charset="0"/>
              </a:rPr>
              <a:t>Placements: The Issues</a:t>
            </a:r>
          </a:p>
        </p:txBody>
      </p:sp>
      <p:sp>
        <p:nvSpPr>
          <p:cNvPr id="20482" name="Text Box 18"/>
          <p:cNvSpPr txBox="1">
            <a:spLocks noChangeArrowheads="1"/>
          </p:cNvSpPr>
          <p:nvPr/>
        </p:nvSpPr>
        <p:spPr bwMode="auto">
          <a:xfrm>
            <a:off x="179388" y="1484313"/>
            <a:ext cx="3671887" cy="1630362"/>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Employers</a:t>
            </a:r>
          </a:p>
          <a:p>
            <a:pPr>
              <a:buFontTx/>
              <a:buChar char="•"/>
            </a:pPr>
            <a:r>
              <a:rPr lang="en-GB" sz="1100"/>
              <a:t> </a:t>
            </a:r>
            <a:r>
              <a:rPr lang="en-GB" sz="1100" b="1"/>
              <a:t>Placements </a:t>
            </a:r>
            <a:r>
              <a:rPr lang="en-GB" sz="1100"/>
              <a:t>are time consuming/ </a:t>
            </a:r>
            <a:r>
              <a:rPr lang="en-GB" sz="1100" b="1"/>
              <a:t>resource intensive</a:t>
            </a:r>
          </a:p>
          <a:p>
            <a:pPr>
              <a:buFontTx/>
              <a:buChar char="•"/>
            </a:pPr>
            <a:r>
              <a:rPr lang="en-GB" sz="1100" b="1"/>
              <a:t> Difficulty</a:t>
            </a:r>
            <a:r>
              <a:rPr lang="en-GB" sz="1100"/>
              <a:t> in </a:t>
            </a:r>
            <a:r>
              <a:rPr lang="en-GB" sz="1100" b="1"/>
              <a:t>devising/ managing projects</a:t>
            </a:r>
          </a:p>
          <a:p>
            <a:pPr>
              <a:buFontTx/>
              <a:buChar char="•"/>
            </a:pPr>
            <a:r>
              <a:rPr lang="en-GB" sz="1100"/>
              <a:t> Participants need </a:t>
            </a:r>
            <a:r>
              <a:rPr lang="en-GB" sz="1100" b="1"/>
              <a:t>training</a:t>
            </a:r>
            <a:r>
              <a:rPr lang="en-GB" sz="1100"/>
              <a:t> </a:t>
            </a:r>
          </a:p>
          <a:p>
            <a:pPr>
              <a:buFontTx/>
              <a:buChar char="•"/>
            </a:pPr>
            <a:r>
              <a:rPr lang="en-GB" sz="1100"/>
              <a:t> </a:t>
            </a:r>
            <a:r>
              <a:rPr lang="en-GB" sz="1100" b="1"/>
              <a:t>Internal staff </a:t>
            </a:r>
            <a:r>
              <a:rPr lang="en-GB" sz="1100"/>
              <a:t>need </a:t>
            </a:r>
            <a:r>
              <a:rPr lang="en-GB" sz="1100" b="1"/>
              <a:t>training</a:t>
            </a:r>
            <a:r>
              <a:rPr lang="en-GB" sz="1100"/>
              <a:t> or mentoring</a:t>
            </a:r>
          </a:p>
          <a:p>
            <a:pPr>
              <a:buFontTx/>
              <a:buChar char="•"/>
            </a:pPr>
            <a:r>
              <a:rPr lang="en-GB" sz="1100"/>
              <a:t> Competition between universities </a:t>
            </a:r>
          </a:p>
          <a:p>
            <a:pPr>
              <a:buFontTx/>
              <a:buChar char="•"/>
            </a:pPr>
            <a:r>
              <a:rPr lang="en-GB" sz="1100" b="1"/>
              <a:t> Schemes</a:t>
            </a:r>
            <a:r>
              <a:rPr lang="en-GB" sz="1100"/>
              <a:t> to deliver placements </a:t>
            </a:r>
            <a:r>
              <a:rPr lang="en-GB" sz="1100" b="1"/>
              <a:t>confusing</a:t>
            </a:r>
            <a:r>
              <a:rPr lang="en-GB" sz="1100"/>
              <a:t> </a:t>
            </a:r>
          </a:p>
          <a:p>
            <a:pPr>
              <a:buFontTx/>
              <a:buChar char="•"/>
            </a:pPr>
            <a:r>
              <a:rPr lang="en-GB" sz="1100"/>
              <a:t> </a:t>
            </a:r>
            <a:r>
              <a:rPr lang="en-GB" sz="1100" b="1"/>
              <a:t>Awareness of grants </a:t>
            </a:r>
            <a:r>
              <a:rPr lang="en-GB" sz="1100"/>
              <a:t>on offer can be</a:t>
            </a:r>
            <a:r>
              <a:rPr lang="en-GB" sz="1100" b="1"/>
              <a:t> low</a:t>
            </a:r>
          </a:p>
          <a:p>
            <a:pPr>
              <a:buFontTx/>
              <a:buChar char="•"/>
            </a:pPr>
            <a:r>
              <a:rPr lang="en-GB" sz="1100"/>
              <a:t> Finance, HR, Legal &amp; IP issues</a:t>
            </a:r>
          </a:p>
        </p:txBody>
      </p:sp>
      <p:sp>
        <p:nvSpPr>
          <p:cNvPr id="20483" name="Text Box 19"/>
          <p:cNvSpPr txBox="1">
            <a:spLocks noChangeArrowheads="1"/>
          </p:cNvSpPr>
          <p:nvPr/>
        </p:nvSpPr>
        <p:spPr bwMode="auto">
          <a:xfrm>
            <a:off x="5292725" y="1484313"/>
            <a:ext cx="3527425" cy="1630362"/>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Individuals</a:t>
            </a:r>
          </a:p>
          <a:p>
            <a:pPr>
              <a:buFontTx/>
              <a:buChar char="•"/>
            </a:pPr>
            <a:r>
              <a:rPr lang="en-GB" sz="1100"/>
              <a:t> </a:t>
            </a:r>
            <a:r>
              <a:rPr lang="en-GB" sz="1100" b="1"/>
              <a:t>Tuition fees &amp; student loan interest</a:t>
            </a:r>
          </a:p>
          <a:p>
            <a:pPr>
              <a:buFontTx/>
              <a:buChar char="•"/>
            </a:pPr>
            <a:r>
              <a:rPr lang="en-GB" sz="1100"/>
              <a:t> </a:t>
            </a:r>
            <a:r>
              <a:rPr lang="en-GB" sz="1100" b="1"/>
              <a:t>Quality placements decreasing</a:t>
            </a:r>
          </a:p>
          <a:p>
            <a:pPr>
              <a:buFontTx/>
              <a:buChar char="•"/>
            </a:pPr>
            <a:r>
              <a:rPr lang="en-GB" sz="1100"/>
              <a:t> Highly competitive</a:t>
            </a:r>
          </a:p>
          <a:p>
            <a:pPr>
              <a:buFontTx/>
              <a:buChar char="•"/>
            </a:pPr>
            <a:r>
              <a:rPr lang="en-GB" sz="1100"/>
              <a:t> Accreditation</a:t>
            </a:r>
          </a:p>
          <a:p>
            <a:pPr>
              <a:buFontTx/>
              <a:buChar char="•"/>
            </a:pPr>
            <a:r>
              <a:rPr lang="en-GB" sz="1100"/>
              <a:t> </a:t>
            </a:r>
            <a:r>
              <a:rPr lang="en-GB" sz="1100" b="1"/>
              <a:t>Not always paid</a:t>
            </a:r>
          </a:p>
          <a:p>
            <a:pPr>
              <a:buFontTx/>
              <a:buChar char="•"/>
            </a:pPr>
            <a:r>
              <a:rPr lang="en-GB" sz="1100" b="1"/>
              <a:t> Confusion over types of grants available </a:t>
            </a:r>
          </a:p>
          <a:p>
            <a:pPr>
              <a:buFontTx/>
              <a:buChar char="•"/>
            </a:pPr>
            <a:r>
              <a:rPr lang="en-GB" sz="1100"/>
              <a:t> </a:t>
            </a:r>
            <a:r>
              <a:rPr lang="en-GB" sz="1100" b="1"/>
              <a:t>Benefits </a:t>
            </a:r>
            <a:r>
              <a:rPr lang="en-GB" sz="1100"/>
              <a:t>of placements are not always clearly visible in terms of </a:t>
            </a:r>
            <a:r>
              <a:rPr lang="en-GB" sz="1100" b="1"/>
              <a:t>future career prospects</a:t>
            </a:r>
          </a:p>
        </p:txBody>
      </p:sp>
      <p:sp>
        <p:nvSpPr>
          <p:cNvPr id="20485" name="Text Box 24"/>
          <p:cNvSpPr txBox="1">
            <a:spLocks noChangeArrowheads="1"/>
          </p:cNvSpPr>
          <p:nvPr/>
        </p:nvSpPr>
        <p:spPr bwMode="auto">
          <a:xfrm>
            <a:off x="2411413" y="4868863"/>
            <a:ext cx="4175125" cy="1462087"/>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Higher Education</a:t>
            </a:r>
          </a:p>
          <a:p>
            <a:pPr>
              <a:buFontTx/>
              <a:buChar char="•"/>
            </a:pPr>
            <a:r>
              <a:rPr lang="en-GB" sz="1100"/>
              <a:t> </a:t>
            </a:r>
            <a:r>
              <a:rPr lang="en-GB" sz="1100" b="1"/>
              <a:t>Competition between universities </a:t>
            </a:r>
            <a:r>
              <a:rPr lang="en-GB" sz="1100"/>
              <a:t>for industry places</a:t>
            </a:r>
          </a:p>
          <a:p>
            <a:pPr>
              <a:buFontTx/>
              <a:buChar char="•"/>
            </a:pPr>
            <a:r>
              <a:rPr lang="en-GB" sz="1100"/>
              <a:t> </a:t>
            </a:r>
            <a:r>
              <a:rPr lang="en-GB" sz="1100" b="1"/>
              <a:t>Resource intensive </a:t>
            </a:r>
            <a:r>
              <a:rPr lang="en-GB" sz="1100"/>
              <a:t>to facilitate &amp; manage esp. CROs/SMEs</a:t>
            </a:r>
          </a:p>
          <a:p>
            <a:pPr>
              <a:buFontTx/>
              <a:buChar char="•"/>
            </a:pPr>
            <a:r>
              <a:rPr lang="en-GB" sz="1100"/>
              <a:t> </a:t>
            </a:r>
            <a:r>
              <a:rPr lang="en-GB" sz="1100" b="1"/>
              <a:t>Assessment</a:t>
            </a:r>
            <a:r>
              <a:rPr lang="en-GB" sz="1100"/>
              <a:t> can be </a:t>
            </a:r>
            <a:r>
              <a:rPr lang="en-GB" sz="1100" b="1"/>
              <a:t>difficult</a:t>
            </a:r>
          </a:p>
          <a:p>
            <a:pPr>
              <a:buFontTx/>
              <a:buChar char="•"/>
            </a:pPr>
            <a:r>
              <a:rPr lang="en-GB" sz="1100"/>
              <a:t> Commercially sensitive projects</a:t>
            </a:r>
          </a:p>
          <a:p>
            <a:pPr>
              <a:buFontTx/>
              <a:buChar char="•"/>
            </a:pPr>
            <a:r>
              <a:rPr lang="en-GB" sz="1100"/>
              <a:t> Time away from teaching and research</a:t>
            </a:r>
          </a:p>
          <a:p>
            <a:pPr>
              <a:buFontTx/>
              <a:buChar char="•"/>
            </a:pPr>
            <a:r>
              <a:rPr lang="en-GB" sz="1100"/>
              <a:t> </a:t>
            </a:r>
            <a:r>
              <a:rPr lang="en-GB" sz="1100" b="1"/>
              <a:t>Commitment </a:t>
            </a:r>
            <a:r>
              <a:rPr lang="en-GB" sz="1100"/>
              <a:t>from </a:t>
            </a:r>
            <a:r>
              <a:rPr lang="en-GB" sz="1100" b="1"/>
              <a:t>participants may vary</a:t>
            </a:r>
          </a:p>
          <a:p>
            <a:pPr>
              <a:buFontTx/>
              <a:buChar char="•"/>
            </a:pPr>
            <a:r>
              <a:rPr lang="en-GB" sz="1100"/>
              <a:t> Ensuring quantity &amp; quality</a:t>
            </a:r>
          </a:p>
        </p:txBody>
      </p:sp>
      <p:sp>
        <p:nvSpPr>
          <p:cNvPr id="2" name="Oval 30"/>
          <p:cNvSpPr>
            <a:spLocks noChangeArrowheads="1"/>
          </p:cNvSpPr>
          <p:nvPr/>
        </p:nvSpPr>
        <p:spPr bwMode="auto">
          <a:xfrm>
            <a:off x="3348038" y="3573463"/>
            <a:ext cx="2016125" cy="936625"/>
          </a:xfrm>
          <a:prstGeom prst="ellipse">
            <a:avLst/>
          </a:prstGeom>
          <a:solidFill>
            <a:schemeClr val="accent1"/>
          </a:solidFill>
          <a:ln w="9525">
            <a:solidFill>
              <a:schemeClr val="accent1"/>
            </a:solidFill>
            <a:round/>
            <a:headEnd/>
            <a:tailEnd/>
          </a:ln>
        </p:spPr>
        <p:txBody>
          <a:bodyPr wrap="none" anchor="ctr"/>
          <a:lstStyle/>
          <a:p>
            <a:pPr algn="ctr">
              <a:spcBef>
                <a:spcPct val="50000"/>
              </a:spcBef>
            </a:pPr>
            <a:r>
              <a:rPr lang="en-GB" sz="2800">
                <a:solidFill>
                  <a:schemeClr val="bg1"/>
                </a:solidFill>
              </a:rPr>
              <a:t>ISSUES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485"/>
                                        </p:tgtEl>
                                        <p:attrNameLst>
                                          <p:attrName>style.visibility</p:attrName>
                                        </p:attrNameLst>
                                      </p:cBhvr>
                                      <p:to>
                                        <p:strVal val="visible"/>
                                      </p:to>
                                    </p:set>
                                    <p:animEffect transition="in" filter="blinds(horizontal)">
                                      <p:cBhvr>
                                        <p:cTn id="10"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p:cNvSpPr>
          <p:nvPr>
            <p:ph type="title"/>
          </p:nvPr>
        </p:nvSpPr>
        <p:spPr>
          <a:xfrm>
            <a:off x="457200" y="274638"/>
            <a:ext cx="8229600" cy="561975"/>
          </a:xfrm>
        </p:spPr>
        <p:txBody>
          <a:bodyPr/>
          <a:lstStyle/>
          <a:p>
            <a:pPr algn="l"/>
            <a:r>
              <a:rPr lang="en-GB" sz="3600" smtClean="0">
                <a:solidFill>
                  <a:schemeClr val="bg1"/>
                </a:solidFill>
                <a:latin typeface="Arial" charset="0"/>
              </a:rPr>
              <a:t>Placements: The Benefits</a:t>
            </a:r>
          </a:p>
        </p:txBody>
      </p:sp>
      <p:sp>
        <p:nvSpPr>
          <p:cNvPr id="22530" name="Text Box 3"/>
          <p:cNvSpPr txBox="1">
            <a:spLocks noChangeArrowheads="1"/>
          </p:cNvSpPr>
          <p:nvPr/>
        </p:nvSpPr>
        <p:spPr bwMode="auto">
          <a:xfrm>
            <a:off x="106363" y="1341438"/>
            <a:ext cx="3457575" cy="1631950"/>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Employers</a:t>
            </a:r>
          </a:p>
          <a:p>
            <a:pPr>
              <a:buFontTx/>
              <a:buChar char="•"/>
            </a:pPr>
            <a:r>
              <a:rPr lang="en-GB" sz="1100"/>
              <a:t> </a:t>
            </a:r>
            <a:r>
              <a:rPr lang="en-GB" sz="1100" b="1"/>
              <a:t>Enriches talent pool </a:t>
            </a:r>
            <a:r>
              <a:rPr lang="en-GB" sz="1100"/>
              <a:t>&amp; enhances </a:t>
            </a:r>
            <a:r>
              <a:rPr lang="en-GB" sz="1100" b="1"/>
              <a:t>recruitment</a:t>
            </a:r>
          </a:p>
          <a:p>
            <a:pPr>
              <a:buFontTx/>
              <a:buChar char="•"/>
            </a:pPr>
            <a:r>
              <a:rPr lang="en-GB" sz="1100"/>
              <a:t> </a:t>
            </a:r>
            <a:r>
              <a:rPr lang="en-GB" sz="1100" b="1"/>
              <a:t>Improves collaboration </a:t>
            </a:r>
            <a:r>
              <a:rPr lang="en-GB" sz="1100"/>
              <a:t>with academia</a:t>
            </a:r>
          </a:p>
          <a:p>
            <a:pPr>
              <a:buFontTx/>
              <a:buChar char="•"/>
            </a:pPr>
            <a:r>
              <a:rPr lang="en-GB" sz="1100"/>
              <a:t> Develops links with specific research and teaching areas</a:t>
            </a:r>
          </a:p>
          <a:p>
            <a:pPr>
              <a:buFontTx/>
              <a:buChar char="•"/>
            </a:pPr>
            <a:r>
              <a:rPr lang="en-GB" sz="1100"/>
              <a:t> Aid the </a:t>
            </a:r>
            <a:r>
              <a:rPr lang="en-GB" sz="1100" b="1"/>
              <a:t>development of own employees</a:t>
            </a:r>
          </a:p>
          <a:p>
            <a:pPr>
              <a:buFontTx/>
              <a:buChar char="•"/>
            </a:pPr>
            <a:r>
              <a:rPr lang="en-GB" sz="1100" b="1"/>
              <a:t> Enable project work </a:t>
            </a:r>
            <a:r>
              <a:rPr lang="en-GB" sz="1100"/>
              <a:t>that might not otherwise have happened</a:t>
            </a:r>
          </a:p>
          <a:p>
            <a:pPr>
              <a:buFontTx/>
              <a:buChar char="•"/>
            </a:pPr>
            <a:r>
              <a:rPr lang="en-GB" sz="1100"/>
              <a:t> Enables </a:t>
            </a:r>
            <a:r>
              <a:rPr lang="en-GB" sz="1100" b="1"/>
              <a:t>access to public funding</a:t>
            </a:r>
          </a:p>
        </p:txBody>
      </p:sp>
      <p:sp>
        <p:nvSpPr>
          <p:cNvPr id="22531" name="Text Box 4"/>
          <p:cNvSpPr txBox="1">
            <a:spLocks noChangeArrowheads="1"/>
          </p:cNvSpPr>
          <p:nvPr/>
        </p:nvSpPr>
        <p:spPr bwMode="auto">
          <a:xfrm>
            <a:off x="5364163" y="1557338"/>
            <a:ext cx="3384550" cy="1462087"/>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Individuals</a:t>
            </a:r>
          </a:p>
          <a:p>
            <a:pPr>
              <a:buFontTx/>
              <a:buChar char="•"/>
            </a:pPr>
            <a:r>
              <a:rPr lang="en-GB" sz="1100"/>
              <a:t> </a:t>
            </a:r>
            <a:r>
              <a:rPr lang="en-GB" sz="1100" b="1"/>
              <a:t>Develops</a:t>
            </a:r>
            <a:r>
              <a:rPr lang="en-GB" sz="1100"/>
              <a:t> industry relevant skills &amp; </a:t>
            </a:r>
            <a:r>
              <a:rPr lang="en-GB" sz="1100" b="1"/>
              <a:t>employability</a:t>
            </a:r>
          </a:p>
          <a:p>
            <a:pPr>
              <a:buFontTx/>
              <a:buChar char="•"/>
            </a:pPr>
            <a:r>
              <a:rPr lang="en-GB" sz="1100"/>
              <a:t> Work experience in a professional environment</a:t>
            </a:r>
          </a:p>
          <a:p>
            <a:pPr>
              <a:buFontTx/>
              <a:buChar char="•"/>
            </a:pPr>
            <a:r>
              <a:rPr lang="en-GB" sz="1100" b="1"/>
              <a:t> Broadens </a:t>
            </a:r>
            <a:r>
              <a:rPr lang="en-GB" sz="1100"/>
              <a:t>career and </a:t>
            </a:r>
            <a:r>
              <a:rPr lang="en-GB" sz="1100" b="1"/>
              <a:t>industry awareness</a:t>
            </a:r>
          </a:p>
          <a:p>
            <a:pPr>
              <a:buFontTx/>
              <a:buChar char="•"/>
            </a:pPr>
            <a:r>
              <a:rPr lang="en-GB" sz="1100"/>
              <a:t> </a:t>
            </a:r>
            <a:r>
              <a:rPr lang="en-GB" sz="1100" b="1"/>
              <a:t>Adds relevance </a:t>
            </a:r>
            <a:r>
              <a:rPr lang="en-GB" sz="1100"/>
              <a:t>to study and </a:t>
            </a:r>
            <a:r>
              <a:rPr lang="en-GB" sz="1100" b="1"/>
              <a:t>improves motivation</a:t>
            </a:r>
          </a:p>
          <a:p>
            <a:pPr>
              <a:buFontTx/>
              <a:buChar char="•"/>
            </a:pPr>
            <a:r>
              <a:rPr lang="en-GB" sz="1100"/>
              <a:t> Makes a positive contribution  to employer</a:t>
            </a:r>
          </a:p>
          <a:p>
            <a:pPr>
              <a:buFontTx/>
              <a:buChar char="•"/>
            </a:pPr>
            <a:r>
              <a:rPr lang="en-GB" sz="1100"/>
              <a:t> Builds confidence </a:t>
            </a:r>
          </a:p>
        </p:txBody>
      </p:sp>
      <p:sp>
        <p:nvSpPr>
          <p:cNvPr id="22533" name="Text Box 6"/>
          <p:cNvSpPr txBox="1">
            <a:spLocks noChangeArrowheads="1"/>
          </p:cNvSpPr>
          <p:nvPr/>
        </p:nvSpPr>
        <p:spPr bwMode="auto">
          <a:xfrm>
            <a:off x="5219700" y="4343400"/>
            <a:ext cx="3889375" cy="1462088"/>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Higher Education</a:t>
            </a:r>
          </a:p>
          <a:p>
            <a:pPr>
              <a:buFontTx/>
              <a:buChar char="•"/>
            </a:pPr>
            <a:r>
              <a:rPr lang="en-GB" sz="1100" b="1"/>
              <a:t> Enriches skills/employability</a:t>
            </a:r>
            <a:r>
              <a:rPr lang="en-GB" sz="1100"/>
              <a:t> of students  &amp; researchers</a:t>
            </a:r>
          </a:p>
          <a:p>
            <a:pPr>
              <a:buFontTx/>
              <a:buChar char="•"/>
            </a:pPr>
            <a:r>
              <a:rPr lang="en-GB" sz="1100"/>
              <a:t> Improves collaboration with industry </a:t>
            </a:r>
          </a:p>
          <a:p>
            <a:pPr>
              <a:buFontTx/>
              <a:buChar char="•"/>
            </a:pPr>
            <a:r>
              <a:rPr lang="en-GB" sz="1100" b="1"/>
              <a:t> Promotes excellence of the institution </a:t>
            </a:r>
          </a:p>
          <a:p>
            <a:pPr>
              <a:buFontTx/>
              <a:buChar char="•"/>
            </a:pPr>
            <a:r>
              <a:rPr lang="en-GB" sz="1100"/>
              <a:t> Demonstrates the wider context of higher education</a:t>
            </a:r>
          </a:p>
          <a:p>
            <a:pPr>
              <a:buFontTx/>
              <a:buChar char="•"/>
            </a:pPr>
            <a:r>
              <a:rPr lang="en-GB" sz="1100"/>
              <a:t> Aids development of own employees</a:t>
            </a:r>
          </a:p>
          <a:p>
            <a:pPr>
              <a:buFontTx/>
              <a:buChar char="•"/>
            </a:pPr>
            <a:r>
              <a:rPr lang="en-GB" sz="1100"/>
              <a:t> </a:t>
            </a:r>
            <a:r>
              <a:rPr lang="en-GB" sz="1100" b="1"/>
              <a:t>Enables project work </a:t>
            </a:r>
            <a:r>
              <a:rPr lang="en-GB" sz="1100"/>
              <a:t>that might not otherwise have happened</a:t>
            </a:r>
          </a:p>
        </p:txBody>
      </p:sp>
      <p:sp>
        <p:nvSpPr>
          <p:cNvPr id="22534" name="Text Box 7"/>
          <p:cNvSpPr txBox="1">
            <a:spLocks noChangeArrowheads="1"/>
          </p:cNvSpPr>
          <p:nvPr/>
        </p:nvSpPr>
        <p:spPr bwMode="auto">
          <a:xfrm>
            <a:off x="250825" y="4868863"/>
            <a:ext cx="3598863" cy="1123950"/>
          </a:xfrm>
          <a:prstGeom prst="rect">
            <a:avLst/>
          </a:prstGeom>
          <a:solidFill>
            <a:schemeClr val="accent1">
              <a:alpha val="20000"/>
            </a:schemeClr>
          </a:solidFill>
          <a:ln w="9525">
            <a:solidFill>
              <a:schemeClr val="accent1"/>
            </a:solidFill>
            <a:miter lim="800000"/>
            <a:headEnd/>
            <a:tailEnd/>
          </a:ln>
        </p:spPr>
        <p:txBody>
          <a:bodyPr>
            <a:spAutoFit/>
          </a:bodyPr>
          <a:lstStyle/>
          <a:p>
            <a:r>
              <a:rPr lang="en-GB" sz="1200" b="1"/>
              <a:t>Stakeholders</a:t>
            </a:r>
            <a:endParaRPr lang="en-GB" sz="1200"/>
          </a:p>
          <a:p>
            <a:pPr>
              <a:buFontTx/>
              <a:buChar char="•"/>
            </a:pPr>
            <a:r>
              <a:rPr lang="en-GB" sz="1100" b="1"/>
              <a:t> Improves collaboration</a:t>
            </a:r>
            <a:r>
              <a:rPr lang="en-GB" sz="1100"/>
              <a:t> across industry &amp; education</a:t>
            </a:r>
          </a:p>
          <a:p>
            <a:pPr>
              <a:buFontTx/>
              <a:buChar char="•"/>
            </a:pPr>
            <a:r>
              <a:rPr lang="en-GB" sz="1100"/>
              <a:t> Increases effectiveness of public funding</a:t>
            </a:r>
          </a:p>
          <a:p>
            <a:pPr>
              <a:buFontTx/>
              <a:buChar char="•"/>
            </a:pPr>
            <a:r>
              <a:rPr lang="en-GB" sz="1100"/>
              <a:t> </a:t>
            </a:r>
            <a:r>
              <a:rPr lang="en-GB" sz="1100" b="1"/>
              <a:t>Links </a:t>
            </a:r>
            <a:r>
              <a:rPr lang="en-GB" sz="1100"/>
              <a:t>education &amp; </a:t>
            </a:r>
            <a:r>
              <a:rPr lang="en-GB" sz="1100" b="1"/>
              <a:t>research with policy making</a:t>
            </a:r>
            <a:r>
              <a:rPr lang="en-GB" sz="1100"/>
              <a:t>, </a:t>
            </a:r>
            <a:r>
              <a:rPr lang="en-GB" sz="1100" b="1"/>
              <a:t>business</a:t>
            </a:r>
            <a:r>
              <a:rPr lang="en-GB" sz="1100"/>
              <a:t> &amp; the public</a:t>
            </a:r>
          </a:p>
          <a:p>
            <a:pPr>
              <a:buFontTx/>
              <a:buChar char="•"/>
            </a:pPr>
            <a:r>
              <a:rPr lang="en-GB" sz="1100"/>
              <a:t> </a:t>
            </a:r>
            <a:r>
              <a:rPr lang="en-GB" sz="1100" b="1"/>
              <a:t>Enables innovation</a:t>
            </a:r>
            <a:r>
              <a:rPr lang="en-GB" sz="1100"/>
              <a:t> &amp; </a:t>
            </a:r>
            <a:r>
              <a:rPr lang="en-GB" sz="1100" b="1"/>
              <a:t>economic growth</a:t>
            </a:r>
          </a:p>
        </p:txBody>
      </p:sp>
      <p:sp>
        <p:nvSpPr>
          <p:cNvPr id="2" name="Oval 11"/>
          <p:cNvSpPr>
            <a:spLocks noChangeArrowheads="1"/>
          </p:cNvSpPr>
          <p:nvPr/>
        </p:nvSpPr>
        <p:spPr bwMode="auto">
          <a:xfrm>
            <a:off x="3276600" y="3357563"/>
            <a:ext cx="2016125" cy="936625"/>
          </a:xfrm>
          <a:prstGeom prst="ellipse">
            <a:avLst/>
          </a:prstGeom>
          <a:solidFill>
            <a:schemeClr val="accent1"/>
          </a:solidFill>
          <a:ln w="9525">
            <a:solidFill>
              <a:schemeClr val="accent1"/>
            </a:solidFill>
            <a:round/>
            <a:headEnd/>
            <a:tailEnd/>
          </a:ln>
        </p:spPr>
        <p:txBody>
          <a:bodyPr wrap="none" anchor="ctr"/>
          <a:lstStyle/>
          <a:p>
            <a:pPr algn="ctr">
              <a:spcBef>
                <a:spcPct val="50000"/>
              </a:spcBef>
            </a:pPr>
            <a:r>
              <a:rPr lang="en-GB" sz="2800">
                <a:solidFill>
                  <a:schemeClr val="bg1"/>
                </a:solidFill>
              </a:rPr>
              <a:t>BENEFITS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linds(horizontal)">
                                      <p:cBhvr>
                                        <p:cTn id="7" dur="500"/>
                                        <p:tgtEl>
                                          <p:spTgt spid="2253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2534"/>
                                        </p:tgtEl>
                                        <p:attrNameLst>
                                          <p:attrName>style.visibility</p:attrName>
                                        </p:attrNameLst>
                                      </p:cBhvr>
                                      <p:to>
                                        <p:strVal val="visible"/>
                                      </p:to>
                                    </p:set>
                                    <p:animEffect transition="in" filter="blinds(horizontal)">
                                      <p:cBhvr>
                                        <p:cTn id="10" dur="500"/>
                                        <p:tgtEl>
                                          <p:spTgt spid="2253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2533"/>
                                        </p:tgtEl>
                                        <p:attrNameLst>
                                          <p:attrName>style.visibility</p:attrName>
                                        </p:attrNameLst>
                                      </p:cBhvr>
                                      <p:to>
                                        <p:strVal val="visible"/>
                                      </p:to>
                                    </p:set>
                                    <p:animEffect transition="in" filter="blinds(horizontal)">
                                      <p:cBhvr>
                                        <p:cTn id="13"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3" grpId="0" animBg="1"/>
      <p:bldP spid="225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p:cNvSpPr>
          <p:nvPr>
            <p:ph type="title"/>
          </p:nvPr>
        </p:nvSpPr>
        <p:spPr>
          <a:xfrm>
            <a:off x="457200" y="274638"/>
            <a:ext cx="8229600" cy="561975"/>
          </a:xfrm>
        </p:spPr>
        <p:txBody>
          <a:bodyPr/>
          <a:lstStyle/>
          <a:p>
            <a:pPr algn="l"/>
            <a:r>
              <a:rPr lang="en-GB" sz="3600" smtClean="0">
                <a:solidFill>
                  <a:schemeClr val="bg1"/>
                </a:solidFill>
                <a:latin typeface="Arial" charset="0"/>
              </a:rPr>
              <a:t>Recommendations</a:t>
            </a:r>
          </a:p>
        </p:txBody>
      </p:sp>
      <p:sp>
        <p:nvSpPr>
          <p:cNvPr id="24578" name="Rectangle 3"/>
          <p:cNvSpPr>
            <a:spLocks noGrp="1"/>
          </p:cNvSpPr>
          <p:nvPr>
            <p:ph type="body" idx="1"/>
          </p:nvPr>
        </p:nvSpPr>
        <p:spPr>
          <a:xfrm>
            <a:off x="323850" y="1412875"/>
            <a:ext cx="8229600" cy="4525963"/>
          </a:xfrm>
        </p:spPr>
        <p:txBody>
          <a:bodyPr/>
          <a:lstStyle/>
          <a:p>
            <a:pPr>
              <a:lnSpc>
                <a:spcPct val="80000"/>
              </a:lnSpc>
            </a:pPr>
            <a:r>
              <a:rPr lang="en-GB" sz="1800" b="1" smtClean="0">
                <a:solidFill>
                  <a:schemeClr val="accent1"/>
                </a:solidFill>
                <a:latin typeface="Arial" charset="0"/>
              </a:rPr>
              <a:t>Engage Industry, Higher Education &amp; Trainees</a:t>
            </a:r>
          </a:p>
          <a:p>
            <a:pPr lvl="1">
              <a:lnSpc>
                <a:spcPct val="80000"/>
              </a:lnSpc>
            </a:pPr>
            <a:r>
              <a:rPr lang="en-GB" sz="1600" smtClean="0">
                <a:solidFill>
                  <a:schemeClr val="accent1"/>
                </a:solidFill>
                <a:latin typeface="Arial" charset="0"/>
              </a:rPr>
              <a:t>Offer employers an incentive, such as R&amp;D Tax Credits or a National Insurance Holiday</a:t>
            </a:r>
          </a:p>
          <a:p>
            <a:pPr lvl="1">
              <a:lnSpc>
                <a:spcPct val="80000"/>
              </a:lnSpc>
            </a:pPr>
            <a:r>
              <a:rPr lang="en-GB" sz="1600" smtClean="0">
                <a:solidFill>
                  <a:schemeClr val="accent1"/>
                </a:solidFill>
                <a:latin typeface="Arial" charset="0"/>
              </a:rPr>
              <a:t>Devise routes to increase SME &amp; CRO placement provision, quality assurance &amp; training</a:t>
            </a:r>
          </a:p>
          <a:p>
            <a:pPr lvl="1">
              <a:lnSpc>
                <a:spcPct val="80000"/>
              </a:lnSpc>
            </a:pPr>
            <a:r>
              <a:rPr lang="en-GB" sz="1600" smtClean="0">
                <a:solidFill>
                  <a:schemeClr val="accent1"/>
                </a:solidFill>
                <a:latin typeface="Arial" charset="0"/>
              </a:rPr>
              <a:t>Offer participants a fixed tuition fee &amp; student loan interest freeze</a:t>
            </a:r>
          </a:p>
          <a:p>
            <a:pPr lvl="1">
              <a:lnSpc>
                <a:spcPct val="80000"/>
              </a:lnSpc>
            </a:pPr>
            <a:r>
              <a:rPr lang="en-GB" sz="1600" smtClean="0">
                <a:solidFill>
                  <a:schemeClr val="accent1"/>
                </a:solidFill>
                <a:latin typeface="Arial" charset="0"/>
              </a:rPr>
              <a:t>Showcase benefits &amp; good working practice</a:t>
            </a:r>
          </a:p>
          <a:p>
            <a:pPr lvl="1">
              <a:lnSpc>
                <a:spcPct val="80000"/>
              </a:lnSpc>
            </a:pPr>
            <a:endParaRPr lang="en-GB" sz="1600" smtClean="0">
              <a:solidFill>
                <a:schemeClr val="accent1"/>
              </a:solidFill>
              <a:latin typeface="Arial" charset="0"/>
            </a:endParaRPr>
          </a:p>
          <a:p>
            <a:pPr>
              <a:lnSpc>
                <a:spcPct val="80000"/>
              </a:lnSpc>
            </a:pPr>
            <a:r>
              <a:rPr lang="en-GB" sz="1800" b="1" smtClean="0">
                <a:solidFill>
                  <a:schemeClr val="accent1"/>
                </a:solidFill>
                <a:latin typeface="Arial" charset="0"/>
              </a:rPr>
              <a:t>New Ways of Working </a:t>
            </a:r>
          </a:p>
          <a:p>
            <a:pPr lvl="1">
              <a:lnSpc>
                <a:spcPct val="80000"/>
              </a:lnSpc>
            </a:pPr>
            <a:r>
              <a:rPr lang="en-GB" sz="1600" smtClean="0">
                <a:solidFill>
                  <a:schemeClr val="accent1"/>
                </a:solidFill>
                <a:latin typeface="Arial" charset="0"/>
              </a:rPr>
              <a:t>Coordinate sector wide collaboration</a:t>
            </a:r>
          </a:p>
          <a:p>
            <a:pPr lvl="1">
              <a:lnSpc>
                <a:spcPct val="80000"/>
              </a:lnSpc>
            </a:pPr>
            <a:r>
              <a:rPr lang="en-GB" sz="1600" smtClean="0">
                <a:solidFill>
                  <a:schemeClr val="accent1"/>
                </a:solidFill>
                <a:latin typeface="Arial" charset="0"/>
              </a:rPr>
              <a:t>Explore international placements through ERASMUS, EMTRAIN, UKTI &amp; British Council</a:t>
            </a:r>
          </a:p>
          <a:p>
            <a:pPr lvl="1">
              <a:lnSpc>
                <a:spcPct val="80000"/>
              </a:lnSpc>
            </a:pPr>
            <a:r>
              <a:rPr lang="en-GB" sz="1600" smtClean="0">
                <a:solidFill>
                  <a:schemeClr val="accent1"/>
                </a:solidFill>
                <a:latin typeface="Arial" charset="0"/>
              </a:rPr>
              <a:t>Consider training &amp; mentoring for all participants</a:t>
            </a:r>
          </a:p>
          <a:p>
            <a:pPr>
              <a:lnSpc>
                <a:spcPct val="80000"/>
              </a:lnSpc>
            </a:pPr>
            <a:endParaRPr lang="en-GB" sz="1800" b="1" smtClean="0">
              <a:solidFill>
                <a:schemeClr val="accent1"/>
              </a:solidFill>
              <a:latin typeface="Arial" charset="0"/>
            </a:endParaRPr>
          </a:p>
          <a:p>
            <a:pPr>
              <a:lnSpc>
                <a:spcPct val="80000"/>
              </a:lnSpc>
            </a:pPr>
            <a:r>
              <a:rPr lang="en-GB" sz="1800" b="1" smtClean="0">
                <a:solidFill>
                  <a:schemeClr val="accent1"/>
                </a:solidFill>
                <a:latin typeface="Arial" charset="0"/>
              </a:rPr>
              <a:t>Raise Profile &amp; Reward Activity</a:t>
            </a:r>
          </a:p>
          <a:p>
            <a:pPr lvl="1">
              <a:lnSpc>
                <a:spcPct val="80000"/>
              </a:lnSpc>
            </a:pPr>
            <a:r>
              <a:rPr lang="en-GB" sz="1600" smtClean="0">
                <a:solidFill>
                  <a:schemeClr val="accent1"/>
                </a:solidFill>
                <a:latin typeface="Arial" charset="0"/>
              </a:rPr>
              <a:t>Champion &amp; enhance existing programmes &amp; support packages</a:t>
            </a:r>
          </a:p>
          <a:p>
            <a:pPr lvl="1">
              <a:lnSpc>
                <a:spcPct val="80000"/>
              </a:lnSpc>
            </a:pPr>
            <a:r>
              <a:rPr lang="en-GB" sz="1600" smtClean="0">
                <a:solidFill>
                  <a:schemeClr val="accent1"/>
                </a:solidFill>
                <a:latin typeface="Arial" charset="0"/>
              </a:rPr>
              <a:t>Recognise &amp; reward good working practice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4578">
                                            <p:txEl>
                                              <p:pRg st="6" end="6"/>
                                            </p:txEl>
                                          </p:spTgt>
                                        </p:tgtEl>
                                        <p:attrNameLst>
                                          <p:attrName>style.visibility</p:attrName>
                                        </p:attrNameLst>
                                      </p:cBhvr>
                                      <p:to>
                                        <p:strVal val="visible"/>
                                      </p:to>
                                    </p:set>
                                    <p:animEffect transition="in" filter="blinds(horizontal)">
                                      <p:cBhvr>
                                        <p:cTn id="7" dur="500"/>
                                        <p:tgtEl>
                                          <p:spTgt spid="24578">
                                            <p:txEl>
                                              <p:pRg st="6" end="6"/>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4578">
                                            <p:txEl>
                                              <p:pRg st="7" end="7"/>
                                            </p:txEl>
                                          </p:spTgt>
                                        </p:tgtEl>
                                        <p:attrNameLst>
                                          <p:attrName>style.visibility</p:attrName>
                                        </p:attrNameLst>
                                      </p:cBhvr>
                                      <p:to>
                                        <p:strVal val="visible"/>
                                      </p:to>
                                    </p:set>
                                    <p:animEffect transition="in" filter="blinds(horizontal)">
                                      <p:cBhvr>
                                        <p:cTn id="10" dur="500"/>
                                        <p:tgtEl>
                                          <p:spTgt spid="24578">
                                            <p:txEl>
                                              <p:pRg st="7" end="7"/>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4578">
                                            <p:txEl>
                                              <p:pRg st="8" end="8"/>
                                            </p:txEl>
                                          </p:spTgt>
                                        </p:tgtEl>
                                        <p:attrNameLst>
                                          <p:attrName>style.visibility</p:attrName>
                                        </p:attrNameLst>
                                      </p:cBhvr>
                                      <p:to>
                                        <p:strVal val="visible"/>
                                      </p:to>
                                    </p:set>
                                    <p:animEffect transition="in" filter="blinds(horizontal)">
                                      <p:cBhvr>
                                        <p:cTn id="13" dur="500"/>
                                        <p:tgtEl>
                                          <p:spTgt spid="24578">
                                            <p:txEl>
                                              <p:pRg st="8" end="8"/>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4578">
                                            <p:txEl>
                                              <p:pRg st="9" end="9"/>
                                            </p:txEl>
                                          </p:spTgt>
                                        </p:tgtEl>
                                        <p:attrNameLst>
                                          <p:attrName>style.visibility</p:attrName>
                                        </p:attrNameLst>
                                      </p:cBhvr>
                                      <p:to>
                                        <p:strVal val="visible"/>
                                      </p:to>
                                    </p:set>
                                    <p:animEffect transition="in" filter="blinds(horizontal)">
                                      <p:cBhvr>
                                        <p:cTn id="16" dur="500"/>
                                        <p:tgtEl>
                                          <p:spTgt spid="24578">
                                            <p:txEl>
                                              <p:pRg st="9" end="9"/>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24578">
                                            <p:txEl>
                                              <p:pRg st="11" end="11"/>
                                            </p:txEl>
                                          </p:spTgt>
                                        </p:tgtEl>
                                        <p:attrNameLst>
                                          <p:attrName>style.visibility</p:attrName>
                                        </p:attrNameLst>
                                      </p:cBhvr>
                                      <p:to>
                                        <p:strVal val="visible"/>
                                      </p:to>
                                    </p:set>
                                    <p:animEffect transition="in" filter="blinds(horizontal)">
                                      <p:cBhvr>
                                        <p:cTn id="21" dur="500"/>
                                        <p:tgtEl>
                                          <p:spTgt spid="24578">
                                            <p:txEl>
                                              <p:pRg st="11" end="11"/>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24578">
                                            <p:txEl>
                                              <p:pRg st="12" end="12"/>
                                            </p:txEl>
                                          </p:spTgt>
                                        </p:tgtEl>
                                        <p:attrNameLst>
                                          <p:attrName>style.visibility</p:attrName>
                                        </p:attrNameLst>
                                      </p:cBhvr>
                                      <p:to>
                                        <p:strVal val="visible"/>
                                      </p:to>
                                    </p:set>
                                    <p:animEffect transition="in" filter="blinds(horizontal)">
                                      <p:cBhvr>
                                        <p:cTn id="24" dur="500"/>
                                        <p:tgtEl>
                                          <p:spTgt spid="24578">
                                            <p:txEl>
                                              <p:pRg st="12" end="12"/>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24578">
                                            <p:txEl>
                                              <p:pRg st="13" end="13"/>
                                            </p:txEl>
                                          </p:spTgt>
                                        </p:tgtEl>
                                        <p:attrNameLst>
                                          <p:attrName>style.visibility</p:attrName>
                                        </p:attrNameLst>
                                      </p:cBhvr>
                                      <p:to>
                                        <p:strVal val="visible"/>
                                      </p:to>
                                    </p:set>
                                    <p:animEffect transition="in" filter="blinds(horizontal)">
                                      <p:cBhvr>
                                        <p:cTn id="27" dur="500"/>
                                        <p:tgtEl>
                                          <p:spTgt spid="24578">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p:cNvSpPr>
          <p:nvPr>
            <p:ph type="title"/>
          </p:nvPr>
        </p:nvSpPr>
        <p:spPr>
          <a:xfrm>
            <a:off x="457200" y="274638"/>
            <a:ext cx="8229600" cy="561975"/>
          </a:xfrm>
        </p:spPr>
        <p:txBody>
          <a:bodyPr/>
          <a:lstStyle/>
          <a:p>
            <a:pPr algn="l"/>
            <a:r>
              <a:rPr lang="en-GB" sz="3600" smtClean="0">
                <a:solidFill>
                  <a:schemeClr val="bg1"/>
                </a:solidFill>
                <a:latin typeface="Arial" charset="0"/>
              </a:rPr>
              <a:t>Strategy</a:t>
            </a:r>
          </a:p>
        </p:txBody>
      </p:sp>
      <p:sp>
        <p:nvSpPr>
          <p:cNvPr id="26626" name="Oval 15"/>
          <p:cNvSpPr>
            <a:spLocks noChangeArrowheads="1"/>
          </p:cNvSpPr>
          <p:nvPr/>
        </p:nvSpPr>
        <p:spPr bwMode="auto">
          <a:xfrm>
            <a:off x="2339975" y="1196975"/>
            <a:ext cx="4103688" cy="865188"/>
          </a:xfrm>
          <a:prstGeom prst="ellipse">
            <a:avLst/>
          </a:prstGeom>
          <a:solidFill>
            <a:schemeClr val="accent1"/>
          </a:solidFill>
          <a:ln w="9525">
            <a:solidFill>
              <a:schemeClr val="accent1"/>
            </a:solidFill>
            <a:round/>
            <a:headEnd/>
            <a:tailEnd/>
          </a:ln>
        </p:spPr>
        <p:txBody>
          <a:bodyPr wrap="none" anchor="ctr"/>
          <a:lstStyle/>
          <a:p>
            <a:pPr algn="ctr">
              <a:spcBef>
                <a:spcPct val="50000"/>
              </a:spcBef>
            </a:pPr>
            <a:r>
              <a:rPr lang="en-GB" sz="2000">
                <a:solidFill>
                  <a:schemeClr val="bg1"/>
                </a:solidFill>
              </a:rPr>
              <a:t>Not-for-Profit </a:t>
            </a:r>
          </a:p>
          <a:p>
            <a:pPr algn="ctr">
              <a:spcBef>
                <a:spcPct val="50000"/>
              </a:spcBef>
            </a:pPr>
            <a:r>
              <a:rPr lang="en-GB" sz="2000">
                <a:solidFill>
                  <a:schemeClr val="bg1"/>
                </a:solidFill>
              </a:rPr>
              <a:t>Placements Service</a:t>
            </a:r>
          </a:p>
        </p:txBody>
      </p:sp>
      <p:sp>
        <p:nvSpPr>
          <p:cNvPr id="26627" name="Text Box 16"/>
          <p:cNvSpPr txBox="1">
            <a:spLocks noChangeArrowheads="1"/>
          </p:cNvSpPr>
          <p:nvPr/>
        </p:nvSpPr>
        <p:spPr bwMode="auto">
          <a:xfrm>
            <a:off x="1619250" y="4437063"/>
            <a:ext cx="5688013" cy="1924050"/>
          </a:xfrm>
          <a:prstGeom prst="rect">
            <a:avLst/>
          </a:prstGeom>
          <a:solidFill>
            <a:schemeClr val="accent1">
              <a:alpha val="20000"/>
            </a:schemeClr>
          </a:solidFill>
          <a:ln w="9525">
            <a:solidFill>
              <a:schemeClr val="accent1"/>
            </a:solidFill>
            <a:miter lim="800000"/>
            <a:headEnd/>
            <a:tailEnd/>
          </a:ln>
        </p:spPr>
        <p:txBody>
          <a:bodyPr>
            <a:spAutoFit/>
          </a:bodyPr>
          <a:lstStyle/>
          <a:p>
            <a:pPr algn="ctr">
              <a:spcBef>
                <a:spcPct val="50000"/>
              </a:spcBef>
            </a:pPr>
            <a:r>
              <a:rPr lang="en-GB" sz="1400" b="1"/>
              <a:t>National Centre for Excellence</a:t>
            </a:r>
          </a:p>
          <a:p>
            <a:pPr>
              <a:spcBef>
                <a:spcPct val="50000"/>
              </a:spcBef>
              <a:buFontTx/>
              <a:buChar char="•"/>
            </a:pPr>
            <a:r>
              <a:rPr lang="en-GB" sz="1000"/>
              <a:t> </a:t>
            </a:r>
            <a:r>
              <a:rPr lang="en-GB" sz="1000" b="1"/>
              <a:t>Showcases benefits </a:t>
            </a:r>
            <a:r>
              <a:rPr lang="en-GB" sz="1000"/>
              <a:t>&amp; </a:t>
            </a:r>
            <a:r>
              <a:rPr lang="en-GB" sz="1000" b="1"/>
              <a:t>good working practice</a:t>
            </a:r>
          </a:p>
          <a:p>
            <a:pPr>
              <a:spcBef>
                <a:spcPct val="50000"/>
              </a:spcBef>
              <a:buFontTx/>
              <a:buChar char="•"/>
            </a:pPr>
            <a:r>
              <a:rPr lang="en-GB" sz="1000" b="1"/>
              <a:t> Facilitates </a:t>
            </a:r>
            <a:r>
              <a:rPr lang="en-GB" sz="1000"/>
              <a:t>placement </a:t>
            </a:r>
            <a:r>
              <a:rPr lang="en-GB" sz="1000" b="1"/>
              <a:t>uptake</a:t>
            </a:r>
            <a:r>
              <a:rPr lang="en-GB" sz="1000"/>
              <a:t> by supporting industry, </a:t>
            </a:r>
            <a:r>
              <a:rPr lang="en-GB" sz="1000" b="1"/>
              <a:t>particularly SME/CRO engagement</a:t>
            </a:r>
          </a:p>
          <a:p>
            <a:pPr>
              <a:spcBef>
                <a:spcPct val="50000"/>
              </a:spcBef>
              <a:buFontTx/>
              <a:buChar char="•"/>
            </a:pPr>
            <a:r>
              <a:rPr lang="en-GB" sz="1000"/>
              <a:t> Helps </a:t>
            </a:r>
            <a:r>
              <a:rPr lang="en-GB" sz="1000" b="1"/>
              <a:t>devise projects </a:t>
            </a:r>
            <a:r>
              <a:rPr lang="en-GB" sz="1000"/>
              <a:t>&amp; </a:t>
            </a:r>
            <a:r>
              <a:rPr lang="en-GB" sz="1000" b="1"/>
              <a:t>placements</a:t>
            </a:r>
          </a:p>
          <a:p>
            <a:pPr>
              <a:spcBef>
                <a:spcPct val="50000"/>
              </a:spcBef>
              <a:buFontTx/>
              <a:buChar char="•"/>
            </a:pPr>
            <a:r>
              <a:rPr lang="en-GB" sz="1000" b="1"/>
              <a:t> Supports</a:t>
            </a:r>
            <a:r>
              <a:rPr lang="en-GB" sz="1000"/>
              <a:t> participants through </a:t>
            </a:r>
            <a:r>
              <a:rPr lang="en-GB" sz="1000" b="1"/>
              <a:t>application</a:t>
            </a:r>
            <a:r>
              <a:rPr lang="en-GB" sz="1000"/>
              <a:t> &amp; recruitment process, payroll, HR &amp; legal issues</a:t>
            </a:r>
          </a:p>
          <a:p>
            <a:pPr>
              <a:spcBef>
                <a:spcPct val="50000"/>
              </a:spcBef>
              <a:buFontTx/>
              <a:buChar char="•"/>
            </a:pPr>
            <a:r>
              <a:rPr lang="en-GB" sz="1000"/>
              <a:t> Champions grants &amp; financial support</a:t>
            </a:r>
          </a:p>
          <a:p>
            <a:pPr>
              <a:spcBef>
                <a:spcPct val="50000"/>
              </a:spcBef>
              <a:buFontTx/>
              <a:buChar char="•"/>
            </a:pPr>
            <a:r>
              <a:rPr lang="en-GB" sz="1000"/>
              <a:t> </a:t>
            </a:r>
            <a:r>
              <a:rPr lang="en-GB" sz="1000" b="1"/>
              <a:t>Ensures quality</a:t>
            </a:r>
          </a:p>
          <a:p>
            <a:pPr>
              <a:spcBef>
                <a:spcPct val="50000"/>
              </a:spcBef>
              <a:buFontTx/>
              <a:buChar char="•"/>
            </a:pPr>
            <a:r>
              <a:rPr lang="en-GB" sz="1000"/>
              <a:t> Creates national &amp;  international profile</a:t>
            </a:r>
          </a:p>
        </p:txBody>
      </p:sp>
      <p:sp>
        <p:nvSpPr>
          <p:cNvPr id="26628" name="Text Box 17"/>
          <p:cNvSpPr txBox="1">
            <a:spLocks noChangeArrowheads="1"/>
          </p:cNvSpPr>
          <p:nvPr/>
        </p:nvSpPr>
        <p:spPr bwMode="auto">
          <a:xfrm>
            <a:off x="179388" y="2420938"/>
            <a:ext cx="3529012" cy="1884362"/>
          </a:xfrm>
          <a:prstGeom prst="rect">
            <a:avLst/>
          </a:prstGeom>
          <a:solidFill>
            <a:schemeClr val="accent1">
              <a:alpha val="20000"/>
            </a:schemeClr>
          </a:solidFill>
          <a:ln w="9525">
            <a:solidFill>
              <a:schemeClr val="accent1"/>
            </a:solidFill>
            <a:miter lim="800000"/>
            <a:headEnd/>
            <a:tailEnd/>
          </a:ln>
        </p:spPr>
        <p:txBody>
          <a:bodyPr>
            <a:spAutoFit/>
          </a:bodyPr>
          <a:lstStyle/>
          <a:p>
            <a:pPr algn="ctr">
              <a:spcBef>
                <a:spcPct val="50000"/>
              </a:spcBef>
            </a:pPr>
            <a:r>
              <a:rPr lang="en-GB" sz="1200" b="1"/>
              <a:t>National Training Programme</a:t>
            </a:r>
          </a:p>
          <a:p>
            <a:pPr>
              <a:spcBef>
                <a:spcPct val="50000"/>
              </a:spcBef>
              <a:buFontTx/>
              <a:buChar char="•"/>
            </a:pPr>
            <a:r>
              <a:rPr lang="en-GB" sz="1000" b="1"/>
              <a:t> Mentoring </a:t>
            </a:r>
            <a:r>
              <a:rPr lang="en-GB" sz="1000"/>
              <a:t>for industry &amp; academic participants</a:t>
            </a:r>
          </a:p>
          <a:p>
            <a:pPr>
              <a:spcBef>
                <a:spcPct val="50000"/>
              </a:spcBef>
              <a:buFontTx/>
              <a:buChar char="•"/>
            </a:pPr>
            <a:r>
              <a:rPr lang="en-GB" sz="1000"/>
              <a:t> </a:t>
            </a:r>
            <a:r>
              <a:rPr lang="en-GB" sz="1000" b="1"/>
              <a:t>Pre-placement training</a:t>
            </a:r>
          </a:p>
          <a:p>
            <a:pPr>
              <a:spcBef>
                <a:spcPct val="50000"/>
              </a:spcBef>
              <a:buFontTx/>
              <a:buChar char="•"/>
            </a:pPr>
            <a:r>
              <a:rPr lang="en-GB" sz="1000"/>
              <a:t> Practical &amp; employability skills</a:t>
            </a:r>
          </a:p>
          <a:p>
            <a:pPr>
              <a:spcBef>
                <a:spcPct val="50000"/>
              </a:spcBef>
              <a:buFontTx/>
              <a:buChar char="•"/>
            </a:pPr>
            <a:r>
              <a:rPr lang="en-GB" sz="1000"/>
              <a:t> Health &amp; safety compliance</a:t>
            </a:r>
          </a:p>
          <a:p>
            <a:pPr>
              <a:spcBef>
                <a:spcPct val="50000"/>
              </a:spcBef>
              <a:buFontTx/>
              <a:buChar char="•"/>
            </a:pPr>
            <a:r>
              <a:rPr lang="en-GB" sz="1000"/>
              <a:t> Business improvement techniques</a:t>
            </a:r>
          </a:p>
          <a:p>
            <a:pPr>
              <a:spcBef>
                <a:spcPct val="50000"/>
              </a:spcBef>
              <a:buFontTx/>
              <a:buChar char="•"/>
            </a:pPr>
            <a:r>
              <a:rPr lang="en-GB" sz="1000"/>
              <a:t> </a:t>
            </a:r>
            <a:r>
              <a:rPr lang="en-GB" sz="1000" b="1"/>
              <a:t>Ensure high quality experience</a:t>
            </a:r>
          </a:p>
          <a:p>
            <a:pPr>
              <a:spcBef>
                <a:spcPct val="50000"/>
              </a:spcBef>
              <a:buFontTx/>
              <a:buChar char="•"/>
            </a:pPr>
            <a:r>
              <a:rPr lang="en-GB" sz="1000"/>
              <a:t> Ensure impact in teaching &amp; research collaboration</a:t>
            </a:r>
          </a:p>
        </p:txBody>
      </p:sp>
      <p:sp>
        <p:nvSpPr>
          <p:cNvPr id="26629" name="Text Box 18"/>
          <p:cNvSpPr txBox="1">
            <a:spLocks noChangeArrowheads="1"/>
          </p:cNvSpPr>
          <p:nvPr/>
        </p:nvSpPr>
        <p:spPr bwMode="auto">
          <a:xfrm>
            <a:off x="5076825" y="2492375"/>
            <a:ext cx="3816350" cy="1427163"/>
          </a:xfrm>
          <a:prstGeom prst="rect">
            <a:avLst/>
          </a:prstGeom>
          <a:solidFill>
            <a:schemeClr val="accent1">
              <a:alpha val="20000"/>
            </a:schemeClr>
          </a:solidFill>
          <a:ln w="9525">
            <a:solidFill>
              <a:schemeClr val="accent1"/>
            </a:solidFill>
            <a:miter lim="800000"/>
            <a:headEnd/>
            <a:tailEnd/>
          </a:ln>
        </p:spPr>
        <p:txBody>
          <a:bodyPr>
            <a:spAutoFit/>
          </a:bodyPr>
          <a:lstStyle/>
          <a:p>
            <a:pPr algn="ctr">
              <a:spcBef>
                <a:spcPct val="50000"/>
              </a:spcBef>
            </a:pPr>
            <a:r>
              <a:rPr lang="en-GB" sz="1200" b="1"/>
              <a:t>National Conference &amp; Awards Ceremony</a:t>
            </a:r>
          </a:p>
          <a:p>
            <a:pPr>
              <a:spcBef>
                <a:spcPct val="50000"/>
              </a:spcBef>
              <a:buFontTx/>
              <a:buChar char="•"/>
            </a:pPr>
            <a:r>
              <a:rPr lang="en-GB" sz="1000"/>
              <a:t> Opportunity to</a:t>
            </a:r>
            <a:r>
              <a:rPr lang="en-GB" sz="1000" b="1"/>
              <a:t> bring sector together</a:t>
            </a:r>
          </a:p>
          <a:p>
            <a:pPr>
              <a:spcBef>
                <a:spcPct val="50000"/>
              </a:spcBef>
              <a:buFontTx/>
              <a:buChar char="•"/>
            </a:pPr>
            <a:r>
              <a:rPr lang="en-GB" sz="1000"/>
              <a:t>  </a:t>
            </a:r>
            <a:r>
              <a:rPr lang="en-GB" sz="1000" b="1"/>
              <a:t>Increases profile </a:t>
            </a:r>
            <a:r>
              <a:rPr lang="en-GB" sz="1000"/>
              <a:t>of placements</a:t>
            </a:r>
          </a:p>
          <a:p>
            <a:pPr>
              <a:spcBef>
                <a:spcPct val="50000"/>
              </a:spcBef>
              <a:buFontTx/>
              <a:buChar char="•"/>
            </a:pPr>
            <a:r>
              <a:rPr lang="en-GB" sz="1000"/>
              <a:t>  </a:t>
            </a:r>
            <a:r>
              <a:rPr lang="en-GB" sz="1000" b="1"/>
              <a:t>Increases networking </a:t>
            </a:r>
            <a:r>
              <a:rPr lang="en-GB" sz="1000"/>
              <a:t>and collaboration </a:t>
            </a:r>
          </a:p>
          <a:p>
            <a:pPr>
              <a:spcBef>
                <a:spcPct val="50000"/>
              </a:spcBef>
              <a:buFontTx/>
              <a:buChar char="•"/>
            </a:pPr>
            <a:r>
              <a:rPr lang="en-GB" sz="1000" b="1"/>
              <a:t>  Recognises </a:t>
            </a:r>
            <a:r>
              <a:rPr lang="en-GB" sz="1000"/>
              <a:t>&amp; </a:t>
            </a:r>
            <a:r>
              <a:rPr lang="en-GB" sz="1000" b="1"/>
              <a:t>reward</a:t>
            </a:r>
            <a:r>
              <a:rPr lang="en-GB" sz="1000"/>
              <a:t>s through </a:t>
            </a:r>
            <a:r>
              <a:rPr lang="en-GB" sz="1000" b="1"/>
              <a:t>awards</a:t>
            </a:r>
          </a:p>
          <a:p>
            <a:pPr>
              <a:spcBef>
                <a:spcPct val="50000"/>
              </a:spcBef>
              <a:buFontTx/>
              <a:buChar char="•"/>
            </a:pPr>
            <a:r>
              <a:rPr lang="en-GB" sz="1000" b="1"/>
              <a:t>  Focus </a:t>
            </a:r>
            <a:r>
              <a:rPr lang="en-GB" sz="1000"/>
              <a:t>for </a:t>
            </a:r>
            <a:r>
              <a:rPr lang="en-GB" sz="1000" b="1"/>
              <a:t>media campaign</a:t>
            </a:r>
          </a:p>
        </p:txBody>
      </p:sp>
      <p:sp>
        <p:nvSpPr>
          <p:cNvPr id="26630" name="Line 19"/>
          <p:cNvSpPr>
            <a:spLocks noChangeShapeType="1"/>
          </p:cNvSpPr>
          <p:nvPr/>
        </p:nvSpPr>
        <p:spPr bwMode="auto">
          <a:xfrm>
            <a:off x="4356100" y="1989138"/>
            <a:ext cx="0" cy="2447925"/>
          </a:xfrm>
          <a:prstGeom prst="line">
            <a:avLst/>
          </a:prstGeom>
          <a:noFill/>
          <a:ln w="76200">
            <a:solidFill>
              <a:schemeClr val="accent1"/>
            </a:solidFill>
            <a:round/>
            <a:headEnd/>
            <a:tailEnd type="triangle" w="med" len="med"/>
          </a:ln>
        </p:spPr>
        <p:txBody>
          <a:bodyPr/>
          <a:lstStyle/>
          <a:p>
            <a:endParaRPr lang="en-US"/>
          </a:p>
        </p:txBody>
      </p:sp>
      <p:sp>
        <p:nvSpPr>
          <p:cNvPr id="26631" name="Line 20"/>
          <p:cNvSpPr>
            <a:spLocks noChangeShapeType="1"/>
          </p:cNvSpPr>
          <p:nvPr/>
        </p:nvSpPr>
        <p:spPr bwMode="auto">
          <a:xfrm flipH="1">
            <a:off x="3708400" y="1989138"/>
            <a:ext cx="647700" cy="431800"/>
          </a:xfrm>
          <a:prstGeom prst="line">
            <a:avLst/>
          </a:prstGeom>
          <a:noFill/>
          <a:ln w="76200">
            <a:solidFill>
              <a:schemeClr val="accent1"/>
            </a:solidFill>
            <a:round/>
            <a:headEnd/>
            <a:tailEnd type="triangle" w="med" len="med"/>
          </a:ln>
        </p:spPr>
        <p:txBody>
          <a:bodyPr/>
          <a:lstStyle/>
          <a:p>
            <a:endParaRPr lang="en-US"/>
          </a:p>
        </p:txBody>
      </p:sp>
      <p:sp>
        <p:nvSpPr>
          <p:cNvPr id="26632" name="Line 21"/>
          <p:cNvSpPr>
            <a:spLocks noChangeShapeType="1"/>
          </p:cNvSpPr>
          <p:nvPr/>
        </p:nvSpPr>
        <p:spPr bwMode="auto">
          <a:xfrm>
            <a:off x="4356100" y="1989138"/>
            <a:ext cx="720725" cy="503237"/>
          </a:xfrm>
          <a:prstGeom prst="line">
            <a:avLst/>
          </a:prstGeom>
          <a:noFill/>
          <a:ln w="76200">
            <a:solidFill>
              <a:schemeClr val="accent1"/>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blinds(horizontal)">
                                      <p:cBhvr>
                                        <p:cTn id="7" dur="500"/>
                                        <p:tgtEl>
                                          <p:spTgt spid="2662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9"/>
                                        </p:tgtEl>
                                        <p:attrNameLst>
                                          <p:attrName>style.visibility</p:attrName>
                                        </p:attrNameLst>
                                      </p:cBhvr>
                                      <p:to>
                                        <p:strVal val="visible"/>
                                      </p:to>
                                    </p:set>
                                    <p:animEffect transition="in" filter="blinds(horizontal)">
                                      <p:cBhvr>
                                        <p:cTn id="12" dur="500"/>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animBg="1"/>
      <p:bldP spid="2662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582</TotalTime>
  <Words>1206</Words>
  <Application>Microsoft Office PowerPoint</Application>
  <PresentationFormat>On-screen Show (4:3)</PresentationFormat>
  <Paragraphs>154</Paragraphs>
  <Slides>7</Slides>
  <Notes>7</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7</vt:i4>
      </vt:variant>
    </vt:vector>
  </HeadingPairs>
  <TitlesOfParts>
    <vt:vector size="10" baseType="lpstr">
      <vt:lpstr>Arial</vt:lpstr>
      <vt:lpstr>Calibri</vt:lpstr>
      <vt:lpstr>Office Theme</vt:lpstr>
      <vt:lpstr>Report of the  Placements Working Group</vt:lpstr>
      <vt:lpstr>Aims of the Working Group</vt:lpstr>
      <vt:lpstr>Placements:  Definitions &amp; Evidence</vt:lpstr>
      <vt:lpstr>Placements: The Issues</vt:lpstr>
      <vt:lpstr>Placements: The Benefits</vt:lpstr>
      <vt:lpstr>Recommendations</vt:lpstr>
      <vt:lpstr>Strategy</vt:lpstr>
    </vt:vector>
  </TitlesOfParts>
  <Company>Dimension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Area</dc:title>
  <dc:creator>Mike</dc:creator>
  <cp:lastModifiedBy>kate.hutchins</cp:lastModifiedBy>
  <cp:revision>60</cp:revision>
  <dcterms:created xsi:type="dcterms:W3CDTF">2011-02-18T15:00:35Z</dcterms:created>
  <dcterms:modified xsi:type="dcterms:W3CDTF">2012-02-14T09:56:38Z</dcterms:modified>
</cp:coreProperties>
</file>