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7"/>
  </p:handoutMasterIdLst>
  <p:sldIdLst>
    <p:sldId id="256" r:id="rId2"/>
    <p:sldId id="257" r:id="rId3"/>
    <p:sldId id="260" r:id="rId4"/>
    <p:sldId id="258" r:id="rId5"/>
    <p:sldId id="259" r:id="rId6"/>
  </p:sldIdLst>
  <p:sldSz cx="9144000" cy="6858000" type="screen4x3"/>
  <p:notesSz cx="6669088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5A733C3E-74E2-443A-A0E4-EC3A5859941F}" type="datetimeFigureOut">
              <a:rPr lang="en-US"/>
              <a:pPr>
                <a:defRPr/>
              </a:pPr>
              <a:t>9/13/2011</a:t>
            </a:fld>
            <a:endParaRPr lang="en-US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45817F63-7674-4EC3-8650-CA1615CB3B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43AF7-EF7A-41D8-9D55-011F3C2FBED4}" type="datetimeFigureOut">
              <a:rPr lang="en-US"/>
              <a:pPr>
                <a:defRPr/>
              </a:pPr>
              <a:t>9/13/2011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CC5D2-16A1-4C22-8761-2F1510F192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30ED0-2A3C-4F2C-B321-8B25A4FFD938}" type="datetimeFigureOut">
              <a:rPr lang="en-US"/>
              <a:pPr>
                <a:defRPr/>
              </a:pPr>
              <a:t>9/13/2011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D0627-8A1F-47BA-9098-F41BBE488F2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DD1E4-F6C0-4950-B263-C03AB39A4851}" type="datetimeFigureOut">
              <a:rPr lang="en-US"/>
              <a:pPr>
                <a:defRPr/>
              </a:pPr>
              <a:t>9/13/2011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CCEE0-9A79-4B1F-9671-2D2679688CF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01957-215E-4307-9F3D-008D0FC1D5FE}" type="datetimeFigureOut">
              <a:rPr lang="en-US"/>
              <a:pPr>
                <a:defRPr/>
              </a:pPr>
              <a:t>9/13/2011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0388A-9685-43D0-9282-F0CA562E95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1D2AB-7BCE-4818-A87E-A1CBBD71A119}" type="datetimeFigureOut">
              <a:rPr lang="en-US"/>
              <a:pPr>
                <a:defRPr/>
              </a:pPr>
              <a:t>9/13/2011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2B3E7-A95A-481F-941A-CC0A1249C5E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A3D39-D49C-44EE-8E77-37F1EDD810A4}" type="datetimeFigureOut">
              <a:rPr lang="en-US"/>
              <a:pPr>
                <a:defRPr/>
              </a:pPr>
              <a:t>9/13/2011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E8483-DD17-4700-A8F0-4C101E61D13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D7E7F-C81D-4C73-BA51-96A6551A3870}" type="datetimeFigureOut">
              <a:rPr lang="en-US"/>
              <a:pPr>
                <a:defRPr/>
              </a:pPr>
              <a:t>9/13/2011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65286-5AE9-44F2-B18E-2658DEF2C68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9D131-104B-46AE-875A-7B75D19E55A8}" type="datetimeFigureOut">
              <a:rPr lang="en-US"/>
              <a:pPr>
                <a:defRPr/>
              </a:pPr>
              <a:t>9/13/2011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7A722-AD6A-4FB5-AAFB-38F303A92BF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CE09E5-B1CF-4089-8305-DACEB94FC145}" type="datetimeFigureOut">
              <a:rPr lang="en-US"/>
              <a:pPr>
                <a:defRPr/>
              </a:pPr>
              <a:t>9/13/2011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CD37C-6C61-45FD-81B3-63F792F3AAB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58B5A-77F2-47B6-AB43-3C7580C1A15F}" type="datetimeFigureOut">
              <a:rPr lang="en-US"/>
              <a:pPr>
                <a:defRPr/>
              </a:pPr>
              <a:t>9/13/2011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58A59-4BF3-41D7-AE67-28A77F5A8D5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7124A-9AA7-4861-BE4A-80C4D144B7AE}" type="datetimeFigureOut">
              <a:rPr lang="en-US"/>
              <a:pPr>
                <a:defRPr/>
              </a:pPr>
              <a:t>9/13/2011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64D96-09D6-48D2-8AEB-B73832E2F56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61A48C3-5B5C-4823-B9A0-C09FE817768A}" type="datetimeFigureOut">
              <a:rPr lang="en-US"/>
              <a:pPr>
                <a:defRPr/>
              </a:pPr>
              <a:t>9/13/2011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5B85AA2-42E3-4309-96CE-475AD47EDD2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ctrTitle"/>
          </p:nvPr>
        </p:nvSpPr>
        <p:spPr>
          <a:xfrm>
            <a:off x="685800" y="1484313"/>
            <a:ext cx="7772400" cy="1368425"/>
          </a:xfrm>
        </p:spPr>
        <p:txBody>
          <a:bodyPr/>
          <a:lstStyle/>
          <a:p>
            <a:pPr algn="l" eaLnBrk="1" hangingPunct="1"/>
            <a:r>
              <a:rPr lang="en-GB" sz="5400" smtClean="0">
                <a:solidFill>
                  <a:schemeClr val="bg1"/>
                </a:solidFill>
                <a:cs typeface="Arial" charset="0"/>
              </a:rPr>
              <a:t>Skills Signals</a:t>
            </a:r>
            <a:endParaRPr lang="en-US" sz="5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4339" name="Subtitle 2"/>
          <p:cNvSpPr>
            <a:spLocks noGrp="1"/>
          </p:cNvSpPr>
          <p:nvPr>
            <p:ph type="subTitle" idx="1"/>
          </p:nvPr>
        </p:nvSpPr>
        <p:spPr>
          <a:xfrm>
            <a:off x="755650" y="3068638"/>
            <a:ext cx="7632700" cy="1944687"/>
          </a:xfrm>
        </p:spPr>
        <p:txBody>
          <a:bodyPr/>
          <a:lstStyle/>
          <a:p>
            <a:pPr algn="l" eaLnBrk="1" hangingPunct="1"/>
            <a:r>
              <a:rPr lang="en-GB" smtClean="0">
                <a:solidFill>
                  <a:srgbClr val="BFBFBF"/>
                </a:solidFill>
                <a:cs typeface="Arial" charset="0"/>
              </a:rPr>
              <a:t>Working Group Summary</a:t>
            </a:r>
            <a:br>
              <a:rPr lang="en-GB" smtClean="0">
                <a:solidFill>
                  <a:srgbClr val="BFBFBF"/>
                </a:solidFill>
                <a:cs typeface="Arial" charset="0"/>
              </a:rPr>
            </a:br>
            <a:r>
              <a:rPr lang="en-GB" smtClean="0">
                <a:solidFill>
                  <a:srgbClr val="BFBFBF"/>
                </a:solidFill>
                <a:cs typeface="Arial" charset="0"/>
              </a:rPr>
              <a:t>September 2011</a:t>
            </a:r>
            <a:endParaRPr lang="en-US" smtClean="0">
              <a:solidFill>
                <a:srgbClr val="BFBFBF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t Placeholder 2"/>
          <p:cNvSpPr>
            <a:spLocks noGrp="1"/>
          </p:cNvSpPr>
          <p:nvPr>
            <p:ph idx="1"/>
          </p:nvPr>
        </p:nvSpPr>
        <p:spPr>
          <a:xfrm>
            <a:off x="250825" y="1196975"/>
            <a:ext cx="8642350" cy="4032250"/>
          </a:xfrm>
        </p:spPr>
        <p:txBody>
          <a:bodyPr/>
          <a:lstStyle/>
          <a:p>
            <a:pPr eaLnBrk="1" hangingPunct="1"/>
            <a:r>
              <a:rPr lang="en-US" sz="1800" b="1" smtClean="0">
                <a:cs typeface="Arial" charset="0"/>
              </a:rPr>
              <a:t>Chair – Jackie Wilbraham AstraZeneca</a:t>
            </a:r>
          </a:p>
          <a:p>
            <a:pPr eaLnBrk="1" hangingPunct="1"/>
            <a:r>
              <a:rPr lang="en-US" sz="1800" smtClean="0">
                <a:cs typeface="Arial" charset="0"/>
              </a:rPr>
              <a:t>Members</a:t>
            </a:r>
          </a:p>
          <a:p>
            <a:pPr lvl="1" eaLnBrk="1" hangingPunct="1">
              <a:buFont typeface="Arial" charset="0"/>
              <a:buNone/>
            </a:pPr>
            <a:r>
              <a:rPr lang="en-US" sz="1800" smtClean="0">
                <a:cs typeface="Arial" charset="0"/>
              </a:rPr>
              <a:t>Karen Booth BIS			David Adams Leeds Uni (</a:t>
            </a:r>
            <a:r>
              <a:rPr lang="en-US" sz="1800" i="1" smtClean="0">
                <a:cs typeface="Arial" charset="0"/>
              </a:rPr>
              <a:t>now Cogent</a:t>
            </a:r>
            <a:r>
              <a:rPr lang="en-US" sz="1800" smtClean="0">
                <a:cs typeface="Arial" charset="0"/>
              </a:rPr>
              <a:t>)</a:t>
            </a:r>
          </a:p>
          <a:p>
            <a:pPr lvl="1" eaLnBrk="1" hangingPunct="1">
              <a:buFont typeface="Arial" charset="0"/>
              <a:buNone/>
            </a:pPr>
            <a:r>
              <a:rPr lang="en-US" sz="1800" smtClean="0">
                <a:cs typeface="Arial" charset="0"/>
              </a:rPr>
              <a:t>Antonis Papasolomontis BIA		Laura Bellingham Soc of Biology</a:t>
            </a:r>
          </a:p>
          <a:p>
            <a:pPr lvl="1" eaLnBrk="1" hangingPunct="1">
              <a:buFont typeface="Arial" charset="0"/>
              <a:buNone/>
            </a:pPr>
            <a:r>
              <a:rPr lang="en-US" sz="1800" smtClean="0">
                <a:cs typeface="Arial" charset="0"/>
              </a:rPr>
              <a:t>Shirley Price Surrey Uni			Simon Van Heyningen Edinburgh Uni</a:t>
            </a:r>
          </a:p>
          <a:p>
            <a:pPr lvl="1" eaLnBrk="1" hangingPunct="1">
              <a:buFont typeface="Arial" charset="0"/>
              <a:buNone/>
            </a:pPr>
            <a:r>
              <a:rPr lang="en-US" sz="1800" smtClean="0">
                <a:cs typeface="Arial" charset="0"/>
              </a:rPr>
              <a:t>Neil Fisher TOPRA			Sarah Jones ABPI</a:t>
            </a:r>
          </a:p>
          <a:p>
            <a:pPr lvl="1" eaLnBrk="1" hangingPunct="1">
              <a:buFont typeface="Arial" charset="0"/>
              <a:buNone/>
            </a:pPr>
            <a:r>
              <a:rPr lang="en-GB" sz="1800" smtClean="0">
                <a:cs typeface="Arial" charset="0"/>
              </a:rPr>
              <a:t>Hilary MacQueen Open Uni		John Posner</a:t>
            </a:r>
            <a:br>
              <a:rPr lang="en-GB" sz="1800" smtClean="0">
                <a:cs typeface="Arial" charset="0"/>
              </a:rPr>
            </a:br>
            <a:endParaRPr lang="en-GB" sz="1800" smtClean="0"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en-GB" sz="1800" smtClean="0">
                <a:cs typeface="Arial" charset="0"/>
              </a:rPr>
              <a:t>Suggested additional members – </a:t>
            </a:r>
            <a:br>
              <a:rPr lang="en-GB" sz="1800" smtClean="0">
                <a:cs typeface="Arial" charset="0"/>
              </a:rPr>
            </a:br>
            <a:r>
              <a:rPr lang="en-GB" sz="1800" smtClean="0">
                <a:cs typeface="Arial" charset="0"/>
              </a:rPr>
              <a:t>more companies; NHS; BBSRC; CROs; Wellcome Trust</a:t>
            </a:r>
          </a:p>
          <a:p>
            <a:pPr eaLnBrk="1" hangingPunct="1">
              <a:buFont typeface="Arial" charset="0"/>
              <a:buNone/>
            </a:pPr>
            <a:endParaRPr lang="en-GB" sz="1800" smtClean="0"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en-GB" sz="1800" smtClean="0">
                <a:cs typeface="Arial" charset="0"/>
              </a:rPr>
              <a:t>Terms of Reference signed off</a:t>
            </a:r>
            <a:br>
              <a:rPr lang="en-GB" sz="1800" smtClean="0">
                <a:cs typeface="Arial" charset="0"/>
              </a:rPr>
            </a:br>
            <a:endParaRPr lang="en-GB" sz="1800" smtClean="0"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en-GB" sz="1800" smtClean="0">
                <a:cs typeface="Arial" charset="0"/>
              </a:rPr>
              <a:t>Objective:  </a:t>
            </a:r>
            <a:r>
              <a:rPr lang="en-GB" sz="1800" b="1" i="1" smtClean="0"/>
              <a:t>To develop a skills signalling mechanism  for the Life Sciences Community.  Initial focus is on Pharmaceuticals and medical biotechnology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84213" y="115888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Skills Signals</a:t>
            </a:r>
            <a:endParaRPr lang="en-US" sz="3600" dirty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5363" name="Line 4"/>
          <p:cNvSpPr>
            <a:spLocks noChangeShapeType="1"/>
          </p:cNvSpPr>
          <p:nvPr/>
        </p:nvSpPr>
        <p:spPr bwMode="auto">
          <a:xfrm>
            <a:off x="4211638" y="1700213"/>
            <a:ext cx="0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 algn="l" eaLnBrk="1" hangingPunct="1"/>
            <a:r>
              <a:rPr lang="en-GB" smtClean="0">
                <a:solidFill>
                  <a:schemeClr val="bg1"/>
                </a:solidFill>
              </a:rPr>
              <a:t>Skills Signals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395288" y="1341438"/>
            <a:ext cx="8229600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GB" sz="1600" b="1" smtClean="0"/>
              <a:t>Terms of Reference</a:t>
            </a:r>
            <a:endParaRPr lang="en-GB" sz="1600" smtClean="0"/>
          </a:p>
          <a:p>
            <a:pPr eaLnBrk="1" hangingPunct="1">
              <a:lnSpc>
                <a:spcPct val="80000"/>
              </a:lnSpc>
            </a:pPr>
            <a:r>
              <a:rPr lang="en-GB" sz="1600" smtClean="0"/>
              <a:t>The Skills Signals Working Group has been established to facilitate a working discussion between employers, providers, the academic community, NHS, Government and trade associations and to deliver a joined up approach to training provision for the Life sciences sector.  The initial focus will be on pharmaceuticals and medical biotechnology.</a:t>
            </a:r>
          </a:p>
          <a:p>
            <a:pPr eaLnBrk="1" hangingPunct="1">
              <a:lnSpc>
                <a:spcPct val="80000"/>
              </a:lnSpc>
            </a:pPr>
            <a:r>
              <a:rPr lang="en-GB" sz="1600" smtClean="0"/>
              <a:t>The aim is to develop a skills signalling mechanism jointly with academia  and NHS that meets the needs of the Life Science Community and that encompasses: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1600" smtClean="0"/>
              <a:t>Graduate and post-graduate provision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1600" smtClean="0"/>
              <a:t>Technical, scientific and transferable skills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GB" sz="1600" smtClean="0"/>
              <a:t>         that builds on existing work of ABPI, BBSRC, AMS, SoB, Vitae and others and looks forward 5-10 years. The Group will : 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1600" smtClean="0"/>
              <a:t>Map the current landscape of skills provision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1600" smtClean="0"/>
              <a:t>Conduct a gap analysis for specialist provision  which will be defined further</a:t>
            </a:r>
          </a:p>
          <a:p>
            <a:pPr eaLnBrk="1" hangingPunct="1">
              <a:lnSpc>
                <a:spcPct val="80000"/>
              </a:lnSpc>
            </a:pPr>
            <a:r>
              <a:rPr lang="en-GB" sz="1600" smtClean="0"/>
              <a:t>The Group will also develop a forward vision of skills and capability required for Life Sciences in the UK identifying and agreeing priorities issues; identifying any barriers that exist and proposing ways to address these and formulating a delivery plan. Key pieces of work will include: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1600" smtClean="0"/>
              <a:t>An online “Window on the World” as a one stop shop for specialist training provision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1600" smtClean="0"/>
              <a:t>The development of a mechanism for clear signals from employers on undergraduate and postgraduate skills requirements</a:t>
            </a:r>
            <a:endParaRPr lang="en-GB" sz="130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GB" sz="15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649288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Skills Signals</a:t>
            </a:r>
            <a:r>
              <a:rPr lang="en-US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endParaRPr lang="en-GB" dirty="0"/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395288" y="1196975"/>
            <a:ext cx="5400675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GB" sz="1800" smtClean="0">
                <a:cs typeface="Arial" charset="0"/>
              </a:rPr>
              <a:t>Initial proposals</a:t>
            </a:r>
          </a:p>
          <a:p>
            <a:pPr eaLnBrk="1" hangingPunct="1"/>
            <a:r>
              <a:rPr lang="en-GB" sz="1800" smtClean="0">
                <a:cs typeface="Arial" charset="0"/>
              </a:rPr>
              <a:t>Gap Analysis</a:t>
            </a:r>
          </a:p>
          <a:p>
            <a:pPr lvl="1" eaLnBrk="1" hangingPunct="1"/>
            <a:r>
              <a:rPr lang="en-GB" sz="1800" smtClean="0">
                <a:cs typeface="Arial" charset="0"/>
              </a:rPr>
              <a:t>Map current landscape of graduate and postgraduate provision</a:t>
            </a:r>
          </a:p>
          <a:p>
            <a:pPr lvl="1" eaLnBrk="1" hangingPunct="1"/>
            <a:r>
              <a:rPr lang="en-GB" sz="1800" smtClean="0">
                <a:cs typeface="Arial" charset="0"/>
              </a:rPr>
              <a:t>Identify gaps and issues to address</a:t>
            </a:r>
          </a:p>
          <a:p>
            <a:pPr lvl="1" eaLnBrk="1" hangingPunct="1"/>
            <a:r>
              <a:rPr lang="en-GB" sz="1800" smtClean="0">
                <a:cs typeface="Arial" charset="0"/>
              </a:rPr>
              <a:t>Develop a forward vision</a:t>
            </a:r>
          </a:p>
          <a:p>
            <a:pPr lvl="1" eaLnBrk="1" hangingPunct="1"/>
            <a:r>
              <a:rPr lang="en-GB" sz="1800" smtClean="0">
                <a:cs typeface="Arial" charset="0"/>
              </a:rPr>
              <a:t>Identify a way forwards including barriers</a:t>
            </a:r>
          </a:p>
          <a:p>
            <a:pPr eaLnBrk="1" hangingPunct="1"/>
            <a:r>
              <a:rPr lang="en-GB" sz="1800" smtClean="0">
                <a:cs typeface="Arial" charset="0"/>
              </a:rPr>
              <a:t>Collate best frameworks</a:t>
            </a:r>
          </a:p>
          <a:p>
            <a:pPr lvl="1" eaLnBrk="1" hangingPunct="1"/>
            <a:r>
              <a:rPr lang="en-GB" sz="1800" smtClean="0">
                <a:cs typeface="Arial" charset="0"/>
              </a:rPr>
              <a:t>NHS	</a:t>
            </a:r>
            <a:br>
              <a:rPr lang="en-GB" sz="1800" smtClean="0">
                <a:cs typeface="Arial" charset="0"/>
              </a:rPr>
            </a:br>
            <a:r>
              <a:rPr lang="en-GB" sz="1800" smtClean="0">
                <a:cs typeface="Arial" charset="0"/>
              </a:rPr>
              <a:t>discussions held with Sue Hill, DoH</a:t>
            </a:r>
          </a:p>
          <a:p>
            <a:pPr lvl="1" eaLnBrk="1" hangingPunct="1"/>
            <a:r>
              <a:rPr lang="en-GB" sz="1800" smtClean="0">
                <a:cs typeface="Arial" charset="0"/>
              </a:rPr>
              <a:t>Emtrain	</a:t>
            </a:r>
            <a:br>
              <a:rPr lang="en-GB" sz="1800" smtClean="0">
                <a:cs typeface="Arial" charset="0"/>
              </a:rPr>
            </a:br>
            <a:r>
              <a:rPr lang="en-GB" sz="1800" smtClean="0">
                <a:cs typeface="Arial" charset="0"/>
              </a:rPr>
              <a:t>discussions held with Mike Hardman, Claire Johnson</a:t>
            </a:r>
          </a:p>
          <a:p>
            <a:pPr lvl="1" eaLnBrk="1" hangingPunct="1"/>
            <a:r>
              <a:rPr lang="en-GB" sz="1800" smtClean="0">
                <a:cs typeface="Arial" charset="0"/>
              </a:rPr>
              <a:t>Vitae Researcher development framework</a:t>
            </a:r>
            <a:br>
              <a:rPr lang="en-GB" sz="1800" smtClean="0">
                <a:cs typeface="Arial" charset="0"/>
              </a:rPr>
            </a:br>
            <a:r>
              <a:rPr lang="en-GB" sz="1800" smtClean="0">
                <a:cs typeface="Arial" charset="0"/>
              </a:rPr>
              <a:t>discussions planned </a:t>
            </a:r>
            <a:endParaRPr lang="en-GB" sz="1600" smtClean="0"/>
          </a:p>
        </p:txBody>
      </p:sp>
      <p:pic>
        <p:nvPicPr>
          <p:cNvPr id="17411" name="Picture 4" descr="iStock_000002248073Med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43650" y="1628775"/>
            <a:ext cx="280035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algn="l" eaLnBrk="1" hangingPunct="1"/>
            <a:r>
              <a:rPr lang="en-GB" smtClean="0">
                <a:solidFill>
                  <a:schemeClr val="bg1"/>
                </a:solidFill>
              </a:rPr>
              <a:t>Skills Signals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978400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GB" sz="2000" smtClean="0"/>
              <a:t>Next Steps</a:t>
            </a:r>
            <a:br>
              <a:rPr lang="en-GB" sz="2000" smtClean="0"/>
            </a:br>
            <a:endParaRPr lang="en-GB" sz="2000" smtClean="0"/>
          </a:p>
          <a:p>
            <a:pPr eaLnBrk="1" hangingPunct="1"/>
            <a:r>
              <a:rPr lang="en-GB" sz="2000" smtClean="0"/>
              <a:t>Further discussions with Employers across the Sector to map the landscape and establish need</a:t>
            </a:r>
            <a:br>
              <a:rPr lang="en-GB" sz="2000" smtClean="0"/>
            </a:br>
            <a:endParaRPr lang="en-GB" sz="2000" smtClean="0"/>
          </a:p>
          <a:p>
            <a:pPr eaLnBrk="1" hangingPunct="1"/>
            <a:r>
              <a:rPr lang="en-GB" sz="2000" smtClean="0"/>
              <a:t>Capturing Best Practice</a:t>
            </a:r>
            <a:br>
              <a:rPr lang="en-GB" sz="2000" smtClean="0"/>
            </a:br>
            <a:endParaRPr lang="en-GB" sz="2000" smtClean="0"/>
          </a:p>
          <a:p>
            <a:pPr eaLnBrk="1" hangingPunct="1"/>
            <a:r>
              <a:rPr lang="en-GB" sz="2000" smtClean="0"/>
              <a:t>Developing an Outline Framework for agreement by Spring 2012</a:t>
            </a:r>
          </a:p>
        </p:txBody>
      </p:sp>
      <p:pic>
        <p:nvPicPr>
          <p:cNvPr id="18435" name="Picture 4" descr="iStock_000014014998Med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0425" y="1484313"/>
            <a:ext cx="2386013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377</Words>
  <Application>Microsoft Office PowerPoint</Application>
  <PresentationFormat>On-screen Show (4:3)</PresentationFormat>
  <Paragraphs>42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Skills Signals</vt:lpstr>
      <vt:lpstr>Slide 2</vt:lpstr>
      <vt:lpstr>Skills Signals</vt:lpstr>
      <vt:lpstr>Skills Signals </vt:lpstr>
      <vt:lpstr>Skills Signals</vt:lpstr>
    </vt:vector>
  </TitlesOfParts>
  <Company>Dimension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kate.hutchins</cp:lastModifiedBy>
  <cp:revision>18</cp:revision>
  <dcterms:created xsi:type="dcterms:W3CDTF">2011-02-18T15:00:35Z</dcterms:created>
  <dcterms:modified xsi:type="dcterms:W3CDTF">2011-09-13T13:51:21Z</dcterms:modified>
</cp:coreProperties>
</file>