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29" r:id="rId3"/>
    <p:sldId id="334" r:id="rId4"/>
    <p:sldId id="336" r:id="rId5"/>
    <p:sldId id="343" r:id="rId6"/>
    <p:sldId id="337" r:id="rId7"/>
    <p:sldId id="338" r:id="rId8"/>
    <p:sldId id="339" r:id="rId9"/>
    <p:sldId id="344" r:id="rId10"/>
    <p:sldId id="340" r:id="rId11"/>
    <p:sldId id="298" r:id="rId12"/>
    <p:sldId id="341" r:id="rId13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42C3B"/>
    <a:srgbClr val="4453E6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68182" autoAdjust="0"/>
  </p:normalViewPr>
  <p:slideViewPr>
    <p:cSldViewPr>
      <p:cViewPr>
        <p:scale>
          <a:sx n="82" d="100"/>
          <a:sy n="82" d="100"/>
        </p:scale>
        <p:origin x="-720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7BD126B-748C-4858-9AEB-14756E208470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569ACB1-6BD8-46B3-B1B0-6E17FE6B40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ABAEFA6-0204-4BF6-B78B-BBC627597C69}" type="datetimeFigureOut">
              <a:rPr lang="en-GB"/>
              <a:pPr>
                <a:defRPr/>
              </a:pPr>
              <a:t>13/04/2012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4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908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6663" y="9428163"/>
            <a:ext cx="2890837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000B661-E1DC-4008-829B-2D346A3D78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7F1CE-EBCE-42CF-880F-3DDD46B16F18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75809-5D43-48C6-AB0E-FD742CB439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60C61-ABC1-4B41-BA66-FFBCE4A03172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9E250-9832-4A3D-B49F-CDCB0315FC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B4F52-BE37-4747-9B80-BEA2BD907158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1713D-4194-466B-B274-6B53B8E96B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DA55D-3D8F-4A3C-B390-D75DAAA491A1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9A839-9066-480D-8744-E6C25987B0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2D0D8-295B-4A79-99DD-452B3B0B5343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DD8CF-D5C2-402E-86CB-604B8FC07C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812F5-3E09-4819-AC39-F0F1A88F01DC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83623-AA02-483B-AE36-99949736D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AAA1-1DFF-4C7C-9889-5130C22E3B41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215A2-13A0-4955-870A-1F4CD90FD0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35E3A-27B1-4E09-868D-8FB0668A56F2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65EFC-B31C-419C-A4E5-25E1C4B18E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AFFF1-7B55-44B2-8950-03BD45812490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06836-6CF4-44E0-9B33-101F8FAFD7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46AE1-E3D8-4E10-8FAF-D99DAD1B7698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CB669-5C75-4676-A7AE-35C23FA74E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7E309-2497-4EC3-88F5-A8B9889003C6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C7A16-5DD7-4D66-99E5-878B0D6718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C3161A-4EB5-4C77-B6F0-1C0982E84922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938478-27F7-4106-8018-9D75CAC449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80063" y="3933825"/>
            <a:ext cx="3455987" cy="2303463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April 2012 </a:t>
            </a:r>
            <a:endParaRPr lang="en-U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1188" y="1557338"/>
            <a:ext cx="8064500" cy="136683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Arial" pitchFamily="34" charset="0"/>
                <a:cs typeface="Arial" pitchFamily="34" charset="0"/>
              </a:rPr>
              <a:t>Life Science  </a:t>
            </a:r>
          </a:p>
          <a:p>
            <a:pPr algn="ctr">
              <a:defRPr/>
            </a:pPr>
            <a:r>
              <a:rPr lang="en-GB" sz="3200" dirty="0">
                <a:latin typeface="Arial" pitchFamily="34" charset="0"/>
                <a:cs typeface="Arial" pitchFamily="34" charset="0"/>
              </a:rPr>
              <a:t>“Window on the world”.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</a:rPr>
              <a:t>Background to the Skills Gateway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2400" b="1" smtClean="0"/>
              <a:t>Ambition</a:t>
            </a:r>
            <a:r>
              <a:rPr lang="en-GB" sz="2400" smtClean="0"/>
              <a:t>: to develop  web-based Skills portal  as the “window on the world” of life sciences.</a:t>
            </a:r>
          </a:p>
          <a:p>
            <a:pPr eaLnBrk="1" hangingPunct="1"/>
            <a:r>
              <a:rPr lang="en-GB" sz="2400" smtClean="0"/>
              <a:t>To engage and integrate the community of employers and stakeholders  through the portal</a:t>
            </a:r>
          </a:p>
          <a:p>
            <a:pPr eaLnBrk="1" hangingPunct="1"/>
            <a:r>
              <a:rPr lang="en-GB" sz="2400" smtClean="0"/>
              <a:t>To promote and accelerate skills solutions, products and services.</a:t>
            </a:r>
          </a:p>
          <a:p>
            <a:pPr eaLnBrk="1" hangingPunct="1"/>
            <a:r>
              <a:rPr lang="en-GB" sz="2400" smtClean="0"/>
              <a:t>Develop an online skills  and resources  shop. </a:t>
            </a:r>
          </a:p>
          <a:p>
            <a:pPr eaLnBrk="1" hangingPunct="1"/>
            <a:r>
              <a:rPr lang="en-GB" sz="2400" smtClean="0"/>
              <a:t>Cogent secured some seed funding to develop concept, from UKCES Employer Investment Fund</a:t>
            </a:r>
          </a:p>
          <a:p>
            <a:pPr eaLnBrk="1" hangingPunct="1"/>
            <a:endParaRPr lang="en-GB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</a:rPr>
              <a:t>Milestones</a:t>
            </a:r>
            <a:r>
              <a:rPr lang="en-GB" sz="2800" b="1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Establish employer /stakeholder group</a:t>
            </a:r>
          </a:p>
          <a:p>
            <a:pPr eaLnBrk="1" hangingPunct="1"/>
            <a:r>
              <a:rPr lang="en-GB" sz="2800" smtClean="0"/>
              <a:t>Develop and market test demand and value for access and use of Gateway</a:t>
            </a:r>
          </a:p>
          <a:p>
            <a:pPr eaLnBrk="1" hangingPunct="1"/>
            <a:r>
              <a:rPr lang="en-GB" sz="2800" smtClean="0"/>
              <a:t>Road test platform prototype through focus groups</a:t>
            </a:r>
          </a:p>
          <a:p>
            <a:pPr eaLnBrk="1" hangingPunct="1"/>
            <a:r>
              <a:rPr lang="en-GB" sz="2800" smtClean="0"/>
              <a:t>Implementation and soft launch</a:t>
            </a:r>
          </a:p>
          <a:p>
            <a:pPr eaLnBrk="1" hangingPunct="1"/>
            <a:r>
              <a:rPr lang="en-GB" sz="2800" smtClean="0"/>
              <a:t>Dissemination </a:t>
            </a:r>
          </a:p>
          <a:p>
            <a:pPr eaLnBrk="1" hangingPunct="1"/>
            <a:r>
              <a:rPr lang="en-GB" sz="2800" smtClean="0"/>
              <a:t>Feedback and refinement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</a:rPr>
              <a:t>Site resources-  tool and services</a:t>
            </a:r>
            <a:endParaRPr lang="en-GB" sz="2800" smtClean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Apprenticeships</a:t>
            </a:r>
          </a:p>
          <a:p>
            <a:pPr eaLnBrk="1" hangingPunct="1"/>
            <a:r>
              <a:rPr lang="en-GB" sz="2800" smtClean="0"/>
              <a:t>Placements (potential GIF bid)</a:t>
            </a:r>
          </a:p>
          <a:p>
            <a:pPr eaLnBrk="1" hangingPunct="1"/>
            <a:r>
              <a:rPr lang="en-GB" sz="2800" smtClean="0"/>
              <a:t>Mentoring (potential GIF bid)</a:t>
            </a:r>
          </a:p>
          <a:p>
            <a:pPr eaLnBrk="1" hangingPunct="1"/>
            <a:r>
              <a:rPr lang="en-GB" sz="2800" smtClean="0"/>
              <a:t>SME skills needs and gaps analysis tool </a:t>
            </a:r>
          </a:p>
          <a:p>
            <a:pPr eaLnBrk="1" hangingPunct="1"/>
            <a:r>
              <a:rPr lang="en-GB" sz="2800" smtClean="0"/>
              <a:t>Commercial research</a:t>
            </a:r>
          </a:p>
          <a:p>
            <a:pPr eaLnBrk="1" hangingPunct="1"/>
            <a:r>
              <a:rPr lang="en-GB" sz="2800" smtClean="0"/>
              <a:t>E-shop for skills solutions and courses.</a:t>
            </a:r>
          </a:p>
          <a:p>
            <a:pPr eaLnBrk="1" hangingPunct="1"/>
            <a:r>
              <a:rPr lang="en-GB" sz="2800" smtClean="0"/>
              <a:t>Funding advice and signposting</a:t>
            </a:r>
          </a:p>
          <a:p>
            <a:pPr eaLnBrk="1" hangingPunct="1"/>
            <a:r>
              <a:rPr lang="en-GB" sz="2800" smtClean="0"/>
              <a:t>Career pathways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smtClean="0"/>
          </a:p>
        </p:txBody>
      </p:sp>
      <p:pic>
        <p:nvPicPr>
          <p:cNvPr id="19458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t="12776"/>
          <a:stretch>
            <a:fillRect/>
          </a:stretch>
        </p:blipFill>
        <p:spPr>
          <a:xfrm>
            <a:off x="0" y="0"/>
            <a:ext cx="925195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GB" sz="2800" b="1" smtClean="0">
                <a:solidFill>
                  <a:schemeClr val="bg1"/>
                </a:solidFill>
              </a:rPr>
              <a:t>Skills Match (SME Diagnostic Tool)</a:t>
            </a:r>
            <a:r>
              <a:rPr lang="en-GB" smtClean="0"/>
              <a:t/>
            </a:r>
            <a:br>
              <a:rPr lang="en-GB" smtClean="0"/>
            </a:br>
            <a:endParaRPr lang="en-GB" smtClean="0"/>
          </a:p>
        </p:txBody>
      </p:sp>
      <p:pic>
        <p:nvPicPr>
          <p:cNvPr id="20482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668463"/>
            <a:ext cx="8229600" cy="438943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en-GB" sz="2800" b="1" smtClean="0">
                <a:solidFill>
                  <a:schemeClr val="bg1"/>
                </a:solidFill>
              </a:rPr>
              <a:t>Skills Match (SME skills diagnostic tool)</a:t>
            </a:r>
          </a:p>
        </p:txBody>
      </p:sp>
      <p:pic>
        <p:nvPicPr>
          <p:cNvPr id="21506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484313"/>
            <a:ext cx="7848600" cy="2449512"/>
          </a:xfrm>
          <a:ln>
            <a:solidFill>
              <a:schemeClr val="accent1">
                <a:alpha val="0"/>
              </a:schemeClr>
            </a:solidFill>
          </a:ln>
        </p:spPr>
      </p:pic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933825"/>
            <a:ext cx="6696075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en-GB" sz="2800" b="1" smtClean="0">
                <a:solidFill>
                  <a:schemeClr val="bg1"/>
                </a:solidFill>
              </a:rPr>
              <a:t>Skills Match (SME Skills Diagnostic Tool)</a:t>
            </a:r>
            <a:endParaRPr lang="en-GB" sz="2800" smtClean="0"/>
          </a:p>
        </p:txBody>
      </p:sp>
      <p:pic>
        <p:nvPicPr>
          <p:cNvPr id="22530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628775"/>
            <a:ext cx="7993063" cy="352901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712"/>
          </a:xfrm>
        </p:spPr>
        <p:txBody>
          <a:bodyPr/>
          <a:lstStyle/>
          <a:p>
            <a:pPr algn="l" eaLnBrk="1" hangingPunct="1"/>
            <a:r>
              <a:rPr lang="en-GB" sz="2800" b="1" smtClean="0">
                <a:solidFill>
                  <a:schemeClr val="bg1"/>
                </a:solidFill>
              </a:rPr>
              <a:t>Existing pharma pathways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en-GB" sz="2800" b="1" smtClean="0">
                <a:solidFill>
                  <a:schemeClr val="bg1"/>
                </a:solidFill>
              </a:rPr>
              <a:t>Potential new Life Science  pathways</a:t>
            </a:r>
            <a:endParaRPr lang="en-GB" sz="2800" smtClean="0">
              <a:solidFill>
                <a:schemeClr val="bg1"/>
              </a:solidFill>
            </a:endParaRP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" y="1600200"/>
            <a:ext cx="7972425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8" y="347663"/>
            <a:ext cx="8848725" cy="61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</a:rPr>
              <a:t>Future and sustainability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Build and maintain a flexible web system responsive to sector needs</a:t>
            </a:r>
          </a:p>
          <a:p>
            <a:pPr eaLnBrk="1" hangingPunct="1"/>
            <a:r>
              <a:rPr lang="en-GB" smtClean="0"/>
              <a:t>Potential for Sponsorship, advertising, recruitment</a:t>
            </a:r>
          </a:p>
          <a:p>
            <a:pPr eaLnBrk="1" hangingPunct="1"/>
            <a:r>
              <a:rPr lang="en-GB" smtClean="0"/>
              <a:t>Future development through LAC and LSSB and the Working Groups.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2481</TotalTime>
  <Words>192</Words>
  <Application>Microsoft Office PowerPoint</Application>
  <PresentationFormat>On-screen Show (4:3)</PresentationFormat>
  <Paragraphs>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Background to the Skills Gateway</vt:lpstr>
      <vt:lpstr>Milestones </vt:lpstr>
      <vt:lpstr>Site resources-  tool and services</vt:lpstr>
      <vt:lpstr>Slide 5</vt:lpstr>
      <vt:lpstr>Skills Match (SME Diagnostic Tool) </vt:lpstr>
      <vt:lpstr>Skills Match (SME skills diagnostic tool)</vt:lpstr>
      <vt:lpstr>Skills Match (SME Skills Diagnostic Tool)</vt:lpstr>
      <vt:lpstr>Existing pharma pathways</vt:lpstr>
      <vt:lpstr>Potential new Life Science  pathways</vt:lpstr>
      <vt:lpstr>Slide 11</vt:lpstr>
      <vt:lpstr>Future and sustainability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kate.hutchins</cp:lastModifiedBy>
  <cp:revision>194</cp:revision>
  <cp:lastPrinted>2012-04-13T07:26:10Z</cp:lastPrinted>
  <dcterms:created xsi:type="dcterms:W3CDTF">2011-02-18T15:00:35Z</dcterms:created>
  <dcterms:modified xsi:type="dcterms:W3CDTF">2012-04-13T11:29:33Z</dcterms:modified>
</cp:coreProperties>
</file>