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0"/>
  </p:handoutMasterIdLst>
  <p:sldIdLst>
    <p:sldId id="256" r:id="rId2"/>
    <p:sldId id="257" r:id="rId3"/>
    <p:sldId id="258" r:id="rId4"/>
    <p:sldId id="261" r:id="rId5"/>
    <p:sldId id="262" r:id="rId6"/>
    <p:sldId id="263" r:id="rId7"/>
    <p:sldId id="259" r:id="rId8"/>
    <p:sldId id="260" r:id="rId9"/>
  </p:sldIdLst>
  <p:sldSz cx="9144000" cy="6858000" type="screen4x3"/>
  <p:notesSz cx="6669088" cy="9926638"/>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6" d="100"/>
          <a:sy n="86" d="100"/>
        </p:scale>
        <p:origin x="-84" y="-42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hdr" sz="quarter"/>
          </p:nvPr>
        </p:nvSpPr>
        <p:spPr bwMode="auto">
          <a:xfrm>
            <a:off x="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pPr>
              <a:defRPr/>
            </a:pPr>
            <a:endParaRPr lang="en-US"/>
          </a:p>
        </p:txBody>
      </p:sp>
      <p:sp>
        <p:nvSpPr>
          <p:cNvPr id="18435" name="Rectangle 3"/>
          <p:cNvSpPr>
            <a:spLocks noGrp="1" noChangeArrowheads="1"/>
          </p:cNvSpPr>
          <p:nvPr>
            <p:ph type="dt" sz="quarter" idx="1"/>
          </p:nvPr>
        </p:nvSpPr>
        <p:spPr bwMode="auto">
          <a:xfrm>
            <a:off x="377825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D6F349DB-E6F9-4069-9E3F-B41A2D587D29}" type="datetimeFigureOut">
              <a:rPr lang="en-US"/>
              <a:pPr>
                <a:defRPr/>
              </a:pPr>
              <a:t>9/12/2011</a:t>
            </a:fld>
            <a:endParaRPr lang="en-US"/>
          </a:p>
        </p:txBody>
      </p:sp>
      <p:sp>
        <p:nvSpPr>
          <p:cNvPr id="18436" name="Rectangle 4"/>
          <p:cNvSpPr>
            <a:spLocks noGrp="1" noChangeArrowheads="1"/>
          </p:cNvSpPr>
          <p:nvPr>
            <p:ph type="ftr" sz="quarter" idx="2"/>
          </p:nvPr>
        </p:nvSpPr>
        <p:spPr bwMode="auto">
          <a:xfrm>
            <a:off x="0" y="9428163"/>
            <a:ext cx="288925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pPr>
              <a:defRPr/>
            </a:pPr>
            <a:endParaRPr lang="en-US"/>
          </a:p>
        </p:txBody>
      </p:sp>
      <p:sp>
        <p:nvSpPr>
          <p:cNvPr id="18437" name="Rectangle 5"/>
          <p:cNvSpPr>
            <a:spLocks noGrp="1" noChangeArrowheads="1"/>
          </p:cNvSpPr>
          <p:nvPr>
            <p:ph type="sldNum" sz="quarter" idx="3"/>
          </p:nvPr>
        </p:nvSpPr>
        <p:spPr bwMode="auto">
          <a:xfrm>
            <a:off x="3778250" y="9428163"/>
            <a:ext cx="288925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7B0DBBDF-CC64-482B-A2B9-939D5A83B9ED}"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541C98DE-9149-4507-A2C6-1E47B4C28C00}" type="datetimeFigureOut">
              <a:rPr lang="en-US"/>
              <a:pPr>
                <a:defRPr/>
              </a:pPr>
              <a:t>9/12/2011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48779B0-DC0F-41EC-92AE-9EC21CA06F7D}"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585C770-B1A4-4366-AF46-A4964AC3B10D}" type="datetimeFigureOut">
              <a:rPr lang="en-US"/>
              <a:pPr>
                <a:defRPr/>
              </a:pPr>
              <a:t>9/12/2011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AA29538-A0FF-425D-8750-A4B444AFB292}"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5CABCC3-0176-4672-86A4-86532DA79B0C}" type="datetimeFigureOut">
              <a:rPr lang="en-US"/>
              <a:pPr>
                <a:defRPr/>
              </a:pPr>
              <a:t>9/12/2011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A844EBE-D723-4A2A-9BB7-1A130AA99E12}"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16AB99CD-764A-4092-8B8D-CE2C2469D9C4}" type="datetimeFigureOut">
              <a:rPr lang="en-US"/>
              <a:pPr>
                <a:defRPr/>
              </a:pPr>
              <a:t>9/12/2011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D077AA0-2CB3-4159-A35D-46D0FA468F3A}"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85E6E5EC-BA2F-407B-85C2-82C19C5D6AB1}" type="datetimeFigureOut">
              <a:rPr lang="en-US"/>
              <a:pPr>
                <a:defRPr/>
              </a:pPr>
              <a:t>9/12/2011</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2774251-17EB-4C0B-8400-4C617379430A}"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AC8C470D-B782-42AD-A94F-7D3C95FDE3F8}" type="datetimeFigureOut">
              <a:rPr lang="en-US"/>
              <a:pPr>
                <a:defRPr/>
              </a:pPr>
              <a:t>9/12/2011</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56B4AB9-517A-40D2-B50D-51FCDEB42325}"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3F1AEE2-0AC7-40E9-9E8D-49F3DB0EE46E}" type="datetimeFigureOut">
              <a:rPr lang="en-US"/>
              <a:pPr>
                <a:defRPr/>
              </a:pPr>
              <a:t>9/12/2011</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9E456F3-9AE6-445C-B058-15AEC585B8AD}"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FC01445B-B9DC-44C5-B1CE-24477764A325}" type="datetimeFigureOut">
              <a:rPr lang="en-US"/>
              <a:pPr>
                <a:defRPr/>
              </a:pPr>
              <a:t>9/12/2011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52C596B-BDDD-422B-8EEB-68DD29F2E10F}"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CEBEBE8-48A5-4DE4-AC66-C93C1CD011EB}" type="datetimeFigureOut">
              <a:rPr lang="en-US"/>
              <a:pPr>
                <a:defRPr/>
              </a:pPr>
              <a:t>9/12/2011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7F1BEE7-869C-4F09-AA8B-3FB62DD630A9}"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6755633-A9F0-4BEB-9C52-B6E0EC77AEFA}" type="datetimeFigureOut">
              <a:rPr lang="en-US"/>
              <a:pPr>
                <a:defRPr/>
              </a:pPr>
              <a:t>9/12/2011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45585E2-FD9A-4C6A-BE6E-C11EABD4DA30}"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97C07BC-FC1E-4785-964D-63202888B149}" type="datetimeFigureOut">
              <a:rPr lang="en-US"/>
              <a:pPr>
                <a:defRPr/>
              </a:pPr>
              <a:t>9/12/2011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BBBC3B0-7CE6-4EDF-A742-0B5F47A9D9FF}"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6000"/>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73D3846C-996B-4B73-B19C-F597BB33784F}" type="datetimeFigureOut">
              <a:rPr lang="en-US"/>
              <a:pPr>
                <a:defRPr/>
              </a:pPr>
              <a:t>9/12/2011</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D88F386D-9D14-4EE5-BD2C-8A9F61992BFE}"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6000"/>
          </a:stretch>
        </a:blipFill>
        <a:effectLst/>
      </p:bgPr>
    </p:bg>
    <p:spTree>
      <p:nvGrpSpPr>
        <p:cNvPr id="1" name=""/>
        <p:cNvGrpSpPr/>
        <p:nvPr/>
      </p:nvGrpSpPr>
      <p:grpSpPr>
        <a:xfrm>
          <a:off x="0" y="0"/>
          <a:ext cx="0" cy="0"/>
          <a:chOff x="0" y="0"/>
          <a:chExt cx="0" cy="0"/>
        </a:xfrm>
      </p:grpSpPr>
      <p:sp>
        <p:nvSpPr>
          <p:cNvPr id="14338" name="Title 1"/>
          <p:cNvSpPr>
            <a:spLocks noGrp="1"/>
          </p:cNvSpPr>
          <p:nvPr>
            <p:ph type="ctrTitle"/>
          </p:nvPr>
        </p:nvSpPr>
        <p:spPr>
          <a:xfrm>
            <a:off x="685800" y="1484313"/>
            <a:ext cx="7772400" cy="1368425"/>
          </a:xfrm>
        </p:spPr>
        <p:txBody>
          <a:bodyPr/>
          <a:lstStyle/>
          <a:p>
            <a:pPr algn="l" eaLnBrk="1" hangingPunct="1"/>
            <a:r>
              <a:rPr lang="en-GB" sz="5400" smtClean="0">
                <a:solidFill>
                  <a:schemeClr val="bg1"/>
                </a:solidFill>
                <a:cs typeface="Arial" charset="0"/>
              </a:rPr>
              <a:t>Apprenticeships</a:t>
            </a:r>
            <a:endParaRPr lang="en-US" sz="5400" smtClean="0">
              <a:solidFill>
                <a:schemeClr val="bg1"/>
              </a:solidFill>
              <a:cs typeface="Arial" charset="0"/>
            </a:endParaRPr>
          </a:p>
        </p:txBody>
      </p:sp>
      <p:sp>
        <p:nvSpPr>
          <p:cNvPr id="14339" name="Subtitle 2"/>
          <p:cNvSpPr>
            <a:spLocks noGrp="1"/>
          </p:cNvSpPr>
          <p:nvPr>
            <p:ph type="subTitle" idx="1"/>
          </p:nvPr>
        </p:nvSpPr>
        <p:spPr>
          <a:xfrm>
            <a:off x="755650" y="3068638"/>
            <a:ext cx="7632700" cy="1944687"/>
          </a:xfrm>
        </p:spPr>
        <p:txBody>
          <a:bodyPr/>
          <a:lstStyle/>
          <a:p>
            <a:pPr algn="l" eaLnBrk="1" hangingPunct="1"/>
            <a:r>
              <a:rPr lang="en-GB" smtClean="0">
                <a:solidFill>
                  <a:srgbClr val="BFBFBF"/>
                </a:solidFill>
                <a:cs typeface="Arial" charset="0"/>
              </a:rPr>
              <a:t>Working Group Summary</a:t>
            </a:r>
          </a:p>
          <a:p>
            <a:pPr algn="l" eaLnBrk="1" hangingPunct="1"/>
            <a:r>
              <a:rPr lang="en-GB" smtClean="0">
                <a:solidFill>
                  <a:srgbClr val="BFBFBF"/>
                </a:solidFill>
                <a:cs typeface="Arial" charset="0"/>
              </a:rPr>
              <a:t>September 2011</a:t>
            </a:r>
            <a:endParaRPr lang="en-US" smtClean="0">
              <a:solidFill>
                <a:srgbClr val="BFBFBF"/>
              </a:solidFill>
              <a:cs typeface="Arial"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Content Placeholder 2"/>
          <p:cNvSpPr>
            <a:spLocks noGrp="1"/>
          </p:cNvSpPr>
          <p:nvPr>
            <p:ph idx="1"/>
          </p:nvPr>
        </p:nvSpPr>
        <p:spPr>
          <a:xfrm>
            <a:off x="457200" y="1557338"/>
            <a:ext cx="8686800" cy="4176712"/>
          </a:xfrm>
        </p:spPr>
        <p:txBody>
          <a:bodyPr/>
          <a:lstStyle/>
          <a:p>
            <a:pPr marL="0" indent="0" defTabSz="396875" eaLnBrk="1" hangingPunct="1">
              <a:lnSpc>
                <a:spcPct val="80000"/>
              </a:lnSpc>
              <a:buFont typeface="Arial" charset="0"/>
              <a:buNone/>
            </a:pPr>
            <a:r>
              <a:rPr lang="en-US" sz="1800" b="1" smtClean="0">
                <a:cs typeface="Arial" charset="0"/>
              </a:rPr>
              <a:t>Chair – Lesley Earl,  Huntingdon Lifesciences</a:t>
            </a:r>
          </a:p>
          <a:p>
            <a:pPr marL="0" indent="0" defTabSz="396875" eaLnBrk="1" hangingPunct="1">
              <a:lnSpc>
                <a:spcPct val="80000"/>
              </a:lnSpc>
              <a:buFont typeface="Arial" charset="0"/>
              <a:buNone/>
            </a:pPr>
            <a:r>
              <a:rPr lang="en-US" sz="1800" smtClean="0">
                <a:cs typeface="Arial" charset="0"/>
              </a:rPr>
              <a:t>Members</a:t>
            </a:r>
            <a:r>
              <a:rPr lang="en-US" sz="1800" smtClean="0"/>
              <a:t> </a:t>
            </a:r>
          </a:p>
          <a:p>
            <a:pPr marL="179388" lvl="1" indent="174625" defTabSz="396875" eaLnBrk="1" hangingPunct="1">
              <a:lnSpc>
                <a:spcPct val="80000"/>
              </a:lnSpc>
              <a:buFont typeface="Arial" charset="0"/>
              <a:buNone/>
            </a:pPr>
            <a:r>
              <a:rPr lang="en-US" sz="1800" smtClean="0"/>
              <a:t>Matthew Al'affineur- GSK 						Nicki Millward - Astra Zeneca</a:t>
            </a:r>
            <a:endParaRPr lang="en-GB" sz="1800" smtClean="0"/>
          </a:p>
          <a:p>
            <a:pPr marL="179388" lvl="1" indent="174625" defTabSz="396875" eaLnBrk="1" hangingPunct="1">
              <a:lnSpc>
                <a:spcPct val="80000"/>
              </a:lnSpc>
              <a:buFont typeface="Arial" charset="0"/>
              <a:buNone/>
            </a:pPr>
            <a:r>
              <a:rPr lang="en-GB" sz="1800" smtClean="0">
                <a:cs typeface="Arial" charset="0"/>
              </a:rPr>
              <a:t>Brian Szukala – Trans’ Knowledge Partners		</a:t>
            </a:r>
            <a:r>
              <a:rPr lang="en-US" sz="1800" smtClean="0"/>
              <a:t>Michael Glyn - Lilly</a:t>
            </a:r>
            <a:endParaRPr lang="en-GB" sz="1800" smtClean="0">
              <a:cs typeface="Arial" charset="0"/>
            </a:endParaRPr>
          </a:p>
          <a:p>
            <a:pPr marL="179388" lvl="1" indent="174625" defTabSz="396875" eaLnBrk="1" hangingPunct="1">
              <a:lnSpc>
                <a:spcPct val="80000"/>
              </a:lnSpc>
              <a:buFont typeface="Arial" charset="0"/>
              <a:buNone/>
            </a:pPr>
            <a:r>
              <a:rPr lang="en-US" sz="1800" smtClean="0"/>
              <a:t>Rachel Cashman - Pfizer 						Helen Hughes - GSK</a:t>
            </a:r>
          </a:p>
          <a:p>
            <a:pPr marL="179388" lvl="1" indent="174625" defTabSz="396875" eaLnBrk="1" hangingPunct="1">
              <a:lnSpc>
                <a:spcPct val="80000"/>
              </a:lnSpc>
              <a:buFont typeface="Arial" charset="0"/>
              <a:buNone/>
            </a:pPr>
            <a:r>
              <a:rPr lang="en-US" sz="1800" smtClean="0"/>
              <a:t>Rachel Forsyth - Society of Biology				Karen Olney - NAS      </a:t>
            </a:r>
          </a:p>
          <a:p>
            <a:pPr marL="179388" lvl="1" indent="174625" defTabSz="396875" eaLnBrk="1" hangingPunct="1">
              <a:lnSpc>
                <a:spcPct val="80000"/>
              </a:lnSpc>
              <a:buFont typeface="Arial" charset="0"/>
              <a:buNone/>
            </a:pPr>
            <a:r>
              <a:rPr lang="en-US" sz="1800" smtClean="0"/>
              <a:t>Peter Grice – PAA\VQSET						Vicki Barwick - LGC</a:t>
            </a:r>
          </a:p>
          <a:p>
            <a:pPr marL="179388" lvl="1" indent="174625" defTabSz="396875" eaLnBrk="1" hangingPunct="1">
              <a:lnSpc>
                <a:spcPct val="80000"/>
              </a:lnSpc>
              <a:buFont typeface="Arial" charset="0"/>
              <a:buNone/>
            </a:pPr>
            <a:r>
              <a:rPr lang="en-US" sz="1800" smtClean="0"/>
              <a:t>Bev Cooper - 3M Healthcare					Darren Ladd - Genzyme</a:t>
            </a:r>
          </a:p>
          <a:p>
            <a:pPr marL="179388" lvl="1" indent="174625" defTabSz="396875" eaLnBrk="1" hangingPunct="1">
              <a:lnSpc>
                <a:spcPct val="80000"/>
              </a:lnSpc>
              <a:buFont typeface="Arial" charset="0"/>
              <a:buNone/>
            </a:pPr>
            <a:r>
              <a:rPr lang="en-US" sz="1800" smtClean="0"/>
              <a:t>Helen Hughes - Edenbiodesign 				Steve Flatman – Lonza</a:t>
            </a:r>
          </a:p>
          <a:p>
            <a:pPr marL="179388" lvl="1" indent="174625" defTabSz="396875" eaLnBrk="1" hangingPunct="1">
              <a:lnSpc>
                <a:spcPct val="80000"/>
              </a:lnSpc>
              <a:buFont typeface="Arial" charset="0"/>
              <a:buNone/>
            </a:pPr>
            <a:r>
              <a:rPr lang="en-US" sz="1800" smtClean="0"/>
              <a:t>Ellen Patrick - Wirral Met</a:t>
            </a:r>
          </a:p>
          <a:p>
            <a:pPr marL="179388" lvl="1" indent="174625" defTabSz="396875" eaLnBrk="1" hangingPunct="1">
              <a:lnSpc>
                <a:spcPct val="80000"/>
              </a:lnSpc>
              <a:buFont typeface="Arial" charset="0"/>
              <a:buNone/>
            </a:pPr>
            <a:endParaRPr lang="en-GB" sz="1800" smtClean="0">
              <a:cs typeface="Arial" charset="0"/>
            </a:endParaRPr>
          </a:p>
          <a:p>
            <a:pPr marL="0" indent="0" defTabSz="396875" eaLnBrk="1" hangingPunct="1">
              <a:lnSpc>
                <a:spcPct val="80000"/>
              </a:lnSpc>
              <a:buFont typeface="Arial" charset="0"/>
              <a:buNone/>
            </a:pPr>
            <a:r>
              <a:rPr lang="en-GB" sz="1800" smtClean="0">
                <a:cs typeface="Arial" charset="0"/>
              </a:rPr>
              <a:t>Terms of Reference proposed</a:t>
            </a:r>
            <a:br>
              <a:rPr lang="en-GB" sz="1800" smtClean="0">
                <a:cs typeface="Arial" charset="0"/>
              </a:rPr>
            </a:br>
            <a:endParaRPr lang="en-GB" sz="1800" smtClean="0">
              <a:cs typeface="Arial" charset="0"/>
            </a:endParaRPr>
          </a:p>
        </p:txBody>
      </p:sp>
      <p:sp>
        <p:nvSpPr>
          <p:cNvPr id="15362" name="Title 1"/>
          <p:cNvSpPr txBox="1">
            <a:spLocks/>
          </p:cNvSpPr>
          <p:nvPr/>
        </p:nvSpPr>
        <p:spPr bwMode="auto">
          <a:xfrm>
            <a:off x="684213" y="115888"/>
            <a:ext cx="7772400" cy="936625"/>
          </a:xfrm>
          <a:prstGeom prst="rect">
            <a:avLst/>
          </a:prstGeom>
          <a:noFill/>
          <a:ln w="9525">
            <a:noFill/>
            <a:miter lim="800000"/>
            <a:headEnd/>
            <a:tailEnd/>
          </a:ln>
        </p:spPr>
        <p:txBody>
          <a:bodyPr anchor="ctr"/>
          <a:lstStyle/>
          <a:p>
            <a:r>
              <a:rPr lang="en-GB" sz="4400">
                <a:solidFill>
                  <a:schemeClr val="bg1"/>
                </a:solidFill>
                <a:latin typeface="Calibri" pitchFamily="34" charset="0"/>
                <a:cs typeface="Arial" charset="0"/>
              </a:rPr>
              <a:t>Apprenticeships</a:t>
            </a:r>
            <a:endParaRPr lang="en-US" sz="4400">
              <a:solidFill>
                <a:schemeClr val="bg1"/>
              </a:solidFill>
              <a:latin typeface="Calibri" pitchFamily="34" charset="0"/>
              <a:cs typeface="Arial" charset="0"/>
            </a:endParaRPr>
          </a:p>
        </p:txBody>
      </p:sp>
      <p:sp>
        <p:nvSpPr>
          <p:cNvPr id="15363" name="Line 4"/>
          <p:cNvSpPr>
            <a:spLocks noChangeShapeType="1"/>
          </p:cNvSpPr>
          <p:nvPr/>
        </p:nvSpPr>
        <p:spPr bwMode="auto">
          <a:xfrm>
            <a:off x="5076825" y="1989138"/>
            <a:ext cx="0" cy="2160587"/>
          </a:xfrm>
          <a:prstGeom prst="line">
            <a:avLst/>
          </a:prstGeom>
          <a:noFill/>
          <a:ln w="9525">
            <a:solidFill>
              <a:schemeClr val="tx1"/>
            </a:solidFill>
            <a:round/>
            <a:headEnd/>
            <a:tailEnd/>
          </a:ln>
        </p:spPr>
        <p:txBody>
          <a:bodyPr/>
          <a:lstStyle/>
          <a:p>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p:nvPr>
        </p:nvSpPr>
        <p:spPr>
          <a:xfrm>
            <a:off x="395288" y="188913"/>
            <a:ext cx="8229600" cy="649287"/>
          </a:xfrm>
        </p:spPr>
        <p:txBody>
          <a:bodyPr/>
          <a:lstStyle/>
          <a:p>
            <a:pPr algn="l" eaLnBrk="1" hangingPunct="1"/>
            <a:r>
              <a:rPr lang="en-GB" smtClean="0">
                <a:solidFill>
                  <a:schemeClr val="bg1"/>
                </a:solidFill>
                <a:cs typeface="Arial" charset="0"/>
              </a:rPr>
              <a:t>Apprenticeships</a:t>
            </a:r>
            <a:endParaRPr lang="en-GB" smtClean="0"/>
          </a:p>
        </p:txBody>
      </p:sp>
      <p:sp>
        <p:nvSpPr>
          <p:cNvPr id="16386" name="Content Placeholder 2"/>
          <p:cNvSpPr>
            <a:spLocks noGrp="1"/>
          </p:cNvSpPr>
          <p:nvPr>
            <p:ph idx="1"/>
          </p:nvPr>
        </p:nvSpPr>
        <p:spPr>
          <a:xfrm>
            <a:off x="250825" y="1412875"/>
            <a:ext cx="8229600" cy="4525963"/>
          </a:xfrm>
        </p:spPr>
        <p:txBody>
          <a:bodyPr/>
          <a:lstStyle/>
          <a:p>
            <a:pPr eaLnBrk="1" hangingPunct="1">
              <a:lnSpc>
                <a:spcPct val="80000"/>
              </a:lnSpc>
              <a:buFont typeface="Arial" charset="0"/>
              <a:buNone/>
            </a:pPr>
            <a:r>
              <a:rPr lang="en-GB" sz="1600" b="1" smtClean="0">
                <a:cs typeface="Arial" charset="0"/>
              </a:rPr>
              <a:t>Terms of Reference</a:t>
            </a:r>
          </a:p>
          <a:p>
            <a:pPr lvl="1" eaLnBrk="1" hangingPunct="1">
              <a:lnSpc>
                <a:spcPct val="80000"/>
              </a:lnSpc>
            </a:pPr>
            <a:endParaRPr lang="en-GB" sz="1600" smtClean="0">
              <a:cs typeface="Arial" charset="0"/>
            </a:endParaRPr>
          </a:p>
          <a:p>
            <a:pPr eaLnBrk="1" hangingPunct="1">
              <a:lnSpc>
                <a:spcPct val="80000"/>
              </a:lnSpc>
            </a:pPr>
            <a:r>
              <a:rPr lang="en-GB" sz="1600" smtClean="0"/>
              <a:t>The Apprenticeship Working Group has been established to facilitate a working discussion between employers, government and trade associations and to develop apprenticeships at all levels across the Life sciences sector.  </a:t>
            </a:r>
          </a:p>
          <a:p>
            <a:pPr eaLnBrk="1" hangingPunct="1">
              <a:lnSpc>
                <a:spcPct val="80000"/>
              </a:lnSpc>
              <a:buFont typeface="Arial" charset="0"/>
              <a:buNone/>
            </a:pPr>
            <a:r>
              <a:rPr lang="en-GB" sz="1600" smtClean="0"/>
              <a:t> </a:t>
            </a:r>
          </a:p>
          <a:p>
            <a:pPr eaLnBrk="1" hangingPunct="1">
              <a:lnSpc>
                <a:spcPct val="80000"/>
              </a:lnSpc>
            </a:pPr>
            <a:r>
              <a:rPr lang="en-GB" sz="1600" smtClean="0"/>
              <a:t>To this aim, the Group will consider  the needs of employers across the sector and map provision to develop a fit for purpose technician training offer</a:t>
            </a:r>
          </a:p>
          <a:p>
            <a:pPr eaLnBrk="1" hangingPunct="1">
              <a:lnSpc>
                <a:spcPct val="80000"/>
              </a:lnSpc>
              <a:buFont typeface="Arial" charset="0"/>
              <a:buNone/>
            </a:pPr>
            <a:r>
              <a:rPr lang="en-GB" sz="1600" smtClean="0"/>
              <a:t> </a:t>
            </a:r>
          </a:p>
          <a:p>
            <a:pPr eaLnBrk="1" hangingPunct="1">
              <a:lnSpc>
                <a:spcPct val="80000"/>
              </a:lnSpc>
            </a:pPr>
            <a:r>
              <a:rPr lang="en-GB" sz="1600" smtClean="0"/>
              <a:t>It will review the range of existing training and encourage stakeholders to work together to develop flexible delivery solutions that capture best practice and achieve value for money.</a:t>
            </a:r>
          </a:p>
          <a:p>
            <a:pPr eaLnBrk="1" hangingPunct="1">
              <a:lnSpc>
                <a:spcPct val="80000"/>
              </a:lnSpc>
              <a:buFont typeface="Arial" charset="0"/>
              <a:buNone/>
            </a:pPr>
            <a:r>
              <a:rPr lang="en-GB" sz="1600" smtClean="0"/>
              <a:t>  </a:t>
            </a:r>
          </a:p>
          <a:p>
            <a:pPr eaLnBrk="1" hangingPunct="1">
              <a:lnSpc>
                <a:spcPct val="80000"/>
              </a:lnSpc>
            </a:pPr>
            <a:r>
              <a:rPr lang="en-GB" sz="1600" smtClean="0"/>
              <a:t>It will provide a forum to develop ONE VOICE on skills for employers in the life science industry discussing the skills that the sector needs and developing a collaborative approach to deliver technician training.  </a:t>
            </a:r>
          </a:p>
          <a:p>
            <a:pPr eaLnBrk="1" hangingPunct="1">
              <a:lnSpc>
                <a:spcPct val="80000"/>
              </a:lnSpc>
            </a:pPr>
            <a:endParaRPr lang="en-GB" sz="1600" smtClean="0"/>
          </a:p>
          <a:p>
            <a:pPr eaLnBrk="1" hangingPunct="1">
              <a:lnSpc>
                <a:spcPct val="80000"/>
              </a:lnSpc>
            </a:pPr>
            <a:r>
              <a:rPr lang="en-GB" sz="1600" smtClean="0"/>
              <a:t>It will provide commentary and support  for Cogent’s bids to the EIF and GIF funds. With the shared ambition of  improving the quality of skills provision and workforce development, and to support  the continued growth and prosperity of SME’s. </a:t>
            </a:r>
          </a:p>
          <a:p>
            <a:pPr eaLnBrk="1" hangingPunct="1">
              <a:lnSpc>
                <a:spcPct val="80000"/>
              </a:lnSpc>
              <a:buFont typeface="Arial" charset="0"/>
              <a:buNone/>
            </a:pPr>
            <a:endParaRPr lang="en-GB" sz="160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p:cNvSpPr>
          <p:nvPr>
            <p:ph type="body" idx="1"/>
          </p:nvPr>
        </p:nvSpPr>
        <p:spPr/>
        <p:txBody>
          <a:bodyPr/>
          <a:lstStyle/>
          <a:p>
            <a:pPr>
              <a:buFont typeface="Arial" charset="0"/>
              <a:buNone/>
            </a:pPr>
            <a:r>
              <a:rPr lang="en-GB" sz="2400" smtClean="0">
                <a:solidFill>
                  <a:srgbClr val="8EB4E3"/>
                </a:solidFill>
              </a:rPr>
              <a:t>Overall objective is to provide pathways to a ‘professional technician’</a:t>
            </a:r>
            <a:endParaRPr lang="en-GB" sz="2400" b="1" smtClean="0">
              <a:solidFill>
                <a:srgbClr val="FF0000"/>
              </a:solidFill>
            </a:endParaRPr>
          </a:p>
          <a:p>
            <a:pPr lvl="1"/>
            <a:r>
              <a:rPr lang="en-GB" sz="2400" smtClean="0"/>
              <a:t>develop a High Level Apprenticeship (HLA)</a:t>
            </a:r>
          </a:p>
          <a:p>
            <a:pPr lvl="1"/>
            <a:r>
              <a:rPr lang="en-GB" sz="2400" smtClean="0"/>
              <a:t>launch a life sciences Foundation Degree</a:t>
            </a:r>
          </a:p>
          <a:p>
            <a:pPr lvl="1"/>
            <a:r>
              <a:rPr lang="en-GB" sz="2400" smtClean="0"/>
              <a:t>develop a HLA framework with various pathways</a:t>
            </a:r>
            <a:endParaRPr lang="en-US" sz="2400" smtClean="0"/>
          </a:p>
        </p:txBody>
      </p:sp>
      <p:sp>
        <p:nvSpPr>
          <p:cNvPr id="19460" name="Rectangle 4"/>
          <p:cNvSpPr>
            <a:spLocks noGrp="1"/>
          </p:cNvSpPr>
          <p:nvPr>
            <p:ph type="title"/>
          </p:nvPr>
        </p:nvSpPr>
        <p:spPr>
          <a:xfrm>
            <a:off x="323850" y="0"/>
            <a:ext cx="8229600" cy="1143000"/>
          </a:xfrm>
          <a:noFill/>
          <a:ln/>
        </p:spPr>
        <p:txBody>
          <a:bodyPr/>
          <a:lstStyle/>
          <a:p>
            <a:pPr algn="l"/>
            <a:r>
              <a:rPr lang="en-GB" smtClean="0">
                <a:solidFill>
                  <a:schemeClr val="bg1"/>
                </a:solidFill>
              </a:rPr>
              <a:t>Apprenticeships</a:t>
            </a:r>
            <a:endParaRPr lang="en-US" smtClean="0">
              <a:solidFill>
                <a:schemeClr val="bg1"/>
              </a:solidFill>
            </a:endParaRPr>
          </a:p>
        </p:txBody>
      </p:sp>
      <p:pic>
        <p:nvPicPr>
          <p:cNvPr id="19461" name="Picture 5" descr="orange_testtubes"/>
          <p:cNvPicPr>
            <a:picLocks noChangeAspect="1" noChangeArrowheads="1"/>
          </p:cNvPicPr>
          <p:nvPr/>
        </p:nvPicPr>
        <p:blipFill>
          <a:blip r:embed="rId2"/>
          <a:srcRect/>
          <a:stretch>
            <a:fillRect/>
          </a:stretch>
        </p:blipFill>
        <p:spPr bwMode="auto">
          <a:xfrm>
            <a:off x="5580063" y="3860800"/>
            <a:ext cx="2520950" cy="167640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p:cNvSpPr>
          <p:nvPr>
            <p:ph type="body" idx="1"/>
          </p:nvPr>
        </p:nvSpPr>
        <p:spPr/>
        <p:txBody>
          <a:bodyPr/>
          <a:lstStyle/>
          <a:p>
            <a:pPr>
              <a:buFont typeface="Arial" charset="0"/>
              <a:buNone/>
            </a:pPr>
            <a:r>
              <a:rPr lang="en-GB" sz="2400" smtClean="0">
                <a:solidFill>
                  <a:srgbClr val="8EB4E3"/>
                </a:solidFill>
              </a:rPr>
              <a:t>Overall objective is to provide pathways to a ‘professional technician’</a:t>
            </a:r>
          </a:p>
          <a:p>
            <a:r>
              <a:rPr lang="en-GB" sz="2400" smtClean="0"/>
              <a:t>Develop a High Level Apprenticeship (HLA)</a:t>
            </a:r>
          </a:p>
          <a:p>
            <a:pPr lvl="1"/>
            <a:r>
              <a:rPr lang="en-GB" sz="2400" smtClean="0"/>
              <a:t>Launch a life sciences Foundation Degree</a:t>
            </a:r>
          </a:p>
          <a:p>
            <a:pPr lvl="1"/>
            <a:r>
              <a:rPr lang="en-GB" sz="2400" smtClean="0"/>
              <a:t>Develop a HLA framework with various pathways</a:t>
            </a:r>
          </a:p>
          <a:p>
            <a:r>
              <a:rPr lang="en-GB" sz="2400" smtClean="0"/>
              <a:t>Develop an Advanced Apprenticeship for life sciences</a:t>
            </a:r>
          </a:p>
          <a:p>
            <a:pPr lvl="1"/>
            <a:r>
              <a:rPr lang="en-GB" sz="2400" smtClean="0"/>
              <a:t>Laboratory Science (with pathways?)</a:t>
            </a:r>
          </a:p>
          <a:p>
            <a:pPr>
              <a:buFont typeface="Arial" charset="0"/>
              <a:buNone/>
            </a:pPr>
            <a:endParaRPr lang="en-US" sz="2400" smtClean="0"/>
          </a:p>
        </p:txBody>
      </p:sp>
      <p:sp>
        <p:nvSpPr>
          <p:cNvPr id="20484" name="Rectangle 4"/>
          <p:cNvSpPr>
            <a:spLocks noGrp="1"/>
          </p:cNvSpPr>
          <p:nvPr>
            <p:ph type="title"/>
          </p:nvPr>
        </p:nvSpPr>
        <p:spPr>
          <a:xfrm>
            <a:off x="468313" y="115888"/>
            <a:ext cx="8229600" cy="1143000"/>
          </a:xfrm>
          <a:noFill/>
          <a:ln/>
        </p:spPr>
        <p:txBody>
          <a:bodyPr/>
          <a:lstStyle/>
          <a:p>
            <a:pPr algn="l"/>
            <a:r>
              <a:rPr lang="en-GB" smtClean="0">
                <a:solidFill>
                  <a:schemeClr val="bg1"/>
                </a:solidFill>
              </a:rPr>
              <a:t>Apprenticeships</a:t>
            </a:r>
            <a:endParaRPr lang="en-US" smtClean="0">
              <a:solidFill>
                <a:schemeClr val="bg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p:cNvSpPr>
          <p:nvPr>
            <p:ph type="title"/>
          </p:nvPr>
        </p:nvSpPr>
        <p:spPr>
          <a:xfrm>
            <a:off x="250825" y="0"/>
            <a:ext cx="8229600" cy="1143000"/>
          </a:xfrm>
        </p:spPr>
        <p:txBody>
          <a:bodyPr/>
          <a:lstStyle/>
          <a:p>
            <a:pPr algn="l"/>
            <a:r>
              <a:rPr lang="en-GB" sz="3200" smtClean="0">
                <a:solidFill>
                  <a:schemeClr val="bg1"/>
                </a:solidFill>
              </a:rPr>
              <a:t>High Level Apprenticeship Framework</a:t>
            </a:r>
            <a:endParaRPr lang="en-US" sz="3200" smtClean="0">
              <a:solidFill>
                <a:schemeClr val="bg1"/>
              </a:solidFill>
            </a:endParaRPr>
          </a:p>
        </p:txBody>
      </p:sp>
      <p:pic>
        <p:nvPicPr>
          <p:cNvPr id="21508" name="Picture 2"/>
          <p:cNvPicPr>
            <a:picLocks noChangeAspect="1" noChangeArrowheads="1"/>
          </p:cNvPicPr>
          <p:nvPr>
            <p:ph type="body" idx="1"/>
          </p:nvPr>
        </p:nvPicPr>
        <p:blipFill>
          <a:blip r:embed="rId2"/>
          <a:srcRect/>
          <a:stretch>
            <a:fillRect/>
          </a:stretch>
        </p:blipFill>
        <p:spPr>
          <a:xfrm>
            <a:off x="2601913" y="1989138"/>
            <a:ext cx="4743450" cy="2324100"/>
          </a:xfrm>
          <a:noFill/>
          <a:ln/>
        </p:spPr>
      </p:pic>
      <p:pic>
        <p:nvPicPr>
          <p:cNvPr id="21509" name="Picture 3"/>
          <p:cNvPicPr>
            <a:picLocks noChangeAspect="1" noChangeArrowheads="1"/>
          </p:cNvPicPr>
          <p:nvPr/>
        </p:nvPicPr>
        <p:blipFill>
          <a:blip r:embed="rId3"/>
          <a:srcRect/>
          <a:stretch>
            <a:fillRect/>
          </a:stretch>
        </p:blipFill>
        <p:spPr bwMode="auto">
          <a:xfrm>
            <a:off x="2195513" y="1557338"/>
            <a:ext cx="5545137" cy="528637"/>
          </a:xfrm>
          <a:prstGeom prst="rect">
            <a:avLst/>
          </a:prstGeom>
          <a:noFill/>
          <a:ln w="9525">
            <a:noFill/>
            <a:miter lim="800000"/>
            <a:headEnd/>
            <a:tailEnd/>
          </a:ln>
        </p:spPr>
      </p:pic>
      <p:pic>
        <p:nvPicPr>
          <p:cNvPr id="21510" name="Picture 4"/>
          <p:cNvPicPr>
            <a:picLocks noChangeAspect="1" noChangeArrowheads="1"/>
          </p:cNvPicPr>
          <p:nvPr/>
        </p:nvPicPr>
        <p:blipFill>
          <a:blip r:embed="rId4"/>
          <a:srcRect/>
          <a:stretch>
            <a:fillRect/>
          </a:stretch>
        </p:blipFill>
        <p:spPr bwMode="auto">
          <a:xfrm>
            <a:off x="2627313" y="4292600"/>
            <a:ext cx="4724400" cy="1114425"/>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a:xfrm>
            <a:off x="323850" y="0"/>
            <a:ext cx="8229600" cy="1143000"/>
          </a:xfrm>
        </p:spPr>
        <p:txBody>
          <a:bodyPr/>
          <a:lstStyle/>
          <a:p>
            <a:pPr algn="l" eaLnBrk="1" hangingPunct="1"/>
            <a:r>
              <a:rPr lang="en-GB" smtClean="0">
                <a:solidFill>
                  <a:schemeClr val="bg1"/>
                </a:solidFill>
              </a:rPr>
              <a:t>Apprenticeships</a:t>
            </a:r>
          </a:p>
        </p:txBody>
      </p:sp>
      <p:sp>
        <p:nvSpPr>
          <p:cNvPr id="17410" name="Content Placeholder 2"/>
          <p:cNvSpPr>
            <a:spLocks noGrp="1"/>
          </p:cNvSpPr>
          <p:nvPr>
            <p:ph idx="1"/>
          </p:nvPr>
        </p:nvSpPr>
        <p:spPr/>
        <p:txBody>
          <a:bodyPr/>
          <a:lstStyle/>
          <a:p>
            <a:pPr eaLnBrk="1" hangingPunct="1">
              <a:lnSpc>
                <a:spcPct val="80000"/>
              </a:lnSpc>
              <a:buFont typeface="Arial" charset="0"/>
              <a:buNone/>
            </a:pPr>
            <a:r>
              <a:rPr lang="en-GB" sz="1800" b="1" smtClean="0"/>
              <a:t>Progress to date</a:t>
            </a:r>
            <a:br>
              <a:rPr lang="en-GB" sz="1800" b="1" smtClean="0"/>
            </a:br>
            <a:endParaRPr lang="en-GB" sz="1800" b="1" smtClean="0"/>
          </a:p>
          <a:p>
            <a:pPr eaLnBrk="1" hangingPunct="1">
              <a:lnSpc>
                <a:spcPct val="80000"/>
              </a:lnSpc>
            </a:pPr>
            <a:r>
              <a:rPr lang="en-GB" sz="1800" smtClean="0"/>
              <a:t>Mapping Life Science Industry roles against the different level Apprenticeship Frameworks has commenced.</a:t>
            </a:r>
            <a:br>
              <a:rPr lang="en-GB" sz="1800" smtClean="0"/>
            </a:br>
            <a:endParaRPr lang="en-GB" sz="1800" smtClean="0"/>
          </a:p>
          <a:p>
            <a:pPr eaLnBrk="1" hangingPunct="1">
              <a:lnSpc>
                <a:spcPct val="80000"/>
              </a:lnSpc>
            </a:pPr>
            <a:r>
              <a:rPr lang="en-GB" sz="1800" smtClean="0"/>
              <a:t>Interest has been shown from a range of companies in the Higher Level Apprenticeship for Life Science.</a:t>
            </a:r>
            <a:br>
              <a:rPr lang="en-GB" sz="1800" smtClean="0"/>
            </a:br>
            <a:endParaRPr lang="en-GB" sz="1800" smtClean="0"/>
          </a:p>
          <a:p>
            <a:pPr eaLnBrk="1" hangingPunct="1">
              <a:lnSpc>
                <a:spcPct val="80000"/>
              </a:lnSpc>
            </a:pPr>
            <a:r>
              <a:rPr lang="en-GB" sz="1800" smtClean="0"/>
              <a:t>Flexible Apprenticeship delivery solutions are being developed.</a:t>
            </a:r>
            <a:br>
              <a:rPr lang="en-GB" sz="1800" smtClean="0"/>
            </a:br>
            <a:endParaRPr lang="en-GB" sz="1800" smtClean="0"/>
          </a:p>
          <a:p>
            <a:pPr eaLnBrk="1" hangingPunct="1">
              <a:lnSpc>
                <a:spcPct val="80000"/>
              </a:lnSpc>
            </a:pPr>
            <a:r>
              <a:rPr lang="en-GB" sz="1800" smtClean="0"/>
              <a:t>The first Apprenticeship Working group meeting will take place in October.</a:t>
            </a:r>
          </a:p>
          <a:p>
            <a:pPr eaLnBrk="1" hangingPunct="1">
              <a:lnSpc>
                <a:spcPct val="80000"/>
              </a:lnSpc>
              <a:buFont typeface="Arial" charset="0"/>
              <a:buNone/>
            </a:pPr>
            <a:endParaRPr lang="en-GB" sz="1800" smtClean="0"/>
          </a:p>
        </p:txBody>
      </p:sp>
      <p:pic>
        <p:nvPicPr>
          <p:cNvPr id="17411" name="Picture 4" descr="BioPharma_Lady_banner"/>
          <p:cNvPicPr>
            <a:picLocks noChangeAspect="1" noChangeArrowheads="1"/>
          </p:cNvPicPr>
          <p:nvPr/>
        </p:nvPicPr>
        <p:blipFill>
          <a:blip r:embed="rId2"/>
          <a:srcRect/>
          <a:stretch>
            <a:fillRect/>
          </a:stretch>
        </p:blipFill>
        <p:spPr bwMode="auto">
          <a:xfrm>
            <a:off x="2411413" y="4437063"/>
            <a:ext cx="4176712" cy="14351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a:xfrm>
            <a:off x="468313" y="0"/>
            <a:ext cx="8229600" cy="1143000"/>
          </a:xfrm>
        </p:spPr>
        <p:txBody>
          <a:bodyPr/>
          <a:lstStyle/>
          <a:p>
            <a:pPr algn="l" eaLnBrk="1" hangingPunct="1"/>
            <a:r>
              <a:rPr lang="en-GB" smtClean="0">
                <a:solidFill>
                  <a:schemeClr val="bg1"/>
                </a:solidFill>
              </a:rPr>
              <a:t>Apprenticeships</a:t>
            </a:r>
          </a:p>
        </p:txBody>
      </p:sp>
      <p:sp>
        <p:nvSpPr>
          <p:cNvPr id="18434" name="Content Placeholder 2"/>
          <p:cNvSpPr>
            <a:spLocks noGrp="1"/>
          </p:cNvSpPr>
          <p:nvPr>
            <p:ph idx="1"/>
          </p:nvPr>
        </p:nvSpPr>
        <p:spPr>
          <a:xfrm>
            <a:off x="457200" y="1600200"/>
            <a:ext cx="8229600" cy="1973263"/>
          </a:xfrm>
        </p:spPr>
        <p:txBody>
          <a:bodyPr/>
          <a:lstStyle/>
          <a:p>
            <a:pPr marL="0" indent="0" eaLnBrk="1" hangingPunct="1">
              <a:buFont typeface="Arial" charset="0"/>
              <a:buNone/>
            </a:pPr>
            <a:r>
              <a:rPr lang="en-GB" sz="2000" b="1" smtClean="0"/>
              <a:t>Objectives and Delivery</a:t>
            </a:r>
            <a:br>
              <a:rPr lang="en-GB" sz="2000" b="1" smtClean="0"/>
            </a:br>
            <a:endParaRPr lang="en-GB" sz="2000" b="1" smtClean="0"/>
          </a:p>
          <a:p>
            <a:pPr marL="0" indent="0" eaLnBrk="1" hangingPunct="1">
              <a:buFont typeface="Arial" charset="0"/>
              <a:buNone/>
            </a:pPr>
            <a:r>
              <a:rPr lang="en-GB" sz="2000" smtClean="0"/>
              <a:t>We will have a Higher Level Apprenticeship and accredited Foundation Degree in place by the end of the year ready for the first apprentice to start in January 2012</a:t>
            </a:r>
          </a:p>
        </p:txBody>
      </p:sp>
      <p:pic>
        <p:nvPicPr>
          <p:cNvPr id="18435" name="Picture 5" descr="business-growth-bar-chart"/>
          <p:cNvPicPr>
            <a:picLocks noChangeAspect="1" noChangeArrowheads="1"/>
          </p:cNvPicPr>
          <p:nvPr/>
        </p:nvPicPr>
        <p:blipFill>
          <a:blip r:embed="rId2"/>
          <a:srcRect/>
          <a:stretch>
            <a:fillRect/>
          </a:stretch>
        </p:blipFill>
        <p:spPr bwMode="auto">
          <a:xfrm>
            <a:off x="2627313" y="3068638"/>
            <a:ext cx="3600450" cy="2700337"/>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284</TotalTime>
  <Words>390</Words>
  <Application>Microsoft Office PowerPoint</Application>
  <PresentationFormat>On-screen Show (4:3)</PresentationFormat>
  <Paragraphs>50</Paragraphs>
  <Slides>8</Slides>
  <Notes>0</Notes>
  <HiddenSlides>0</HiddenSlides>
  <MMClips>0</MMClips>
  <ScaleCrop>false</ScaleCrop>
  <HeadingPairs>
    <vt:vector size="6" baseType="variant">
      <vt:variant>
        <vt:lpstr>Fonts Used</vt:lpstr>
      </vt:variant>
      <vt:variant>
        <vt:i4>2</vt:i4>
      </vt:variant>
      <vt:variant>
        <vt:lpstr>Design Template</vt:lpstr>
      </vt:variant>
      <vt:variant>
        <vt:i4>1</vt:i4>
      </vt:variant>
      <vt:variant>
        <vt:lpstr>Slide Titles</vt:lpstr>
      </vt:variant>
      <vt:variant>
        <vt:i4>8</vt:i4>
      </vt:variant>
    </vt:vector>
  </HeadingPairs>
  <TitlesOfParts>
    <vt:vector size="11" baseType="lpstr">
      <vt:lpstr>Arial</vt:lpstr>
      <vt:lpstr>Calibri</vt:lpstr>
      <vt:lpstr>Office Theme</vt:lpstr>
      <vt:lpstr>Apprenticeships</vt:lpstr>
      <vt:lpstr>Slide 2</vt:lpstr>
      <vt:lpstr>Apprenticeships</vt:lpstr>
      <vt:lpstr>Apprenticeships</vt:lpstr>
      <vt:lpstr>Apprenticeships</vt:lpstr>
      <vt:lpstr>High Level Apprenticeship Framework</vt:lpstr>
      <vt:lpstr>Apprenticeships</vt:lpstr>
      <vt:lpstr>Apprenticeships</vt:lpstr>
    </vt:vector>
  </TitlesOfParts>
  <Company>Dimension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Area</dc:title>
  <dc:creator>Mike</dc:creator>
  <cp:lastModifiedBy>kate.hutchins</cp:lastModifiedBy>
  <cp:revision>22</cp:revision>
  <dcterms:created xsi:type="dcterms:W3CDTF">2011-02-18T15:00:35Z</dcterms:created>
  <dcterms:modified xsi:type="dcterms:W3CDTF">2011-09-12T14:48:57Z</dcterms:modified>
</cp:coreProperties>
</file>