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0"/>
  </p:handout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</p:sldIdLst>
  <p:sldSz cx="9144000" cy="6858000" type="screen4x3"/>
  <p:notesSz cx="6669088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19" autoAdjust="0"/>
    <p:restoredTop sz="94728" autoAdjust="0"/>
  </p:normalViewPr>
  <p:slideViewPr>
    <p:cSldViewPr>
      <p:cViewPr varScale="1">
        <p:scale>
          <a:sx n="75" d="100"/>
          <a:sy n="75" d="100"/>
        </p:scale>
        <p:origin x="-36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GB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8250" y="0"/>
            <a:ext cx="288925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580DC00C-C7F2-4CCF-939E-F53D2EB18CF2}" type="datetimeFigureOut">
              <a:rPr lang="en-GB"/>
              <a:pPr/>
              <a:t>19/09/2011</a:t>
            </a:fld>
            <a:endParaRPr lang="en-GB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en-GB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8250" y="9428163"/>
            <a:ext cx="288925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EF444706-67E8-4468-8CCD-F6CAA7FD2523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D67362-4A26-444A-8588-E43DC3BA5F6B}" type="datetimeFigureOut">
              <a:rPr lang="en-US"/>
              <a:pPr>
                <a:defRPr/>
              </a:pPr>
              <a:t>9/19/2011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BAC24C-9296-4D40-9340-FD33D8F0A6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92427C-B0E5-48B4-8A14-BD1E5F98A384}" type="datetimeFigureOut">
              <a:rPr lang="en-US"/>
              <a:pPr>
                <a:defRPr/>
              </a:pPr>
              <a:t>9/19/2011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40B987-236D-464D-ADC9-2AA98852DF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AD809-0A19-445D-BEAD-538A74F44B5A}" type="datetimeFigureOut">
              <a:rPr lang="en-US"/>
              <a:pPr>
                <a:defRPr/>
              </a:pPr>
              <a:t>9/19/2011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B934B-A90D-47F8-9623-FCA54012DE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8F3A6-1E31-43B2-B18E-B3BC6750F21C}" type="datetimeFigureOut">
              <a:rPr lang="en-US"/>
              <a:pPr>
                <a:defRPr/>
              </a:pPr>
              <a:t>9/19/2011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5FC526-C164-4207-8496-01565E0B90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CFAAEB-90C4-4CAF-93A3-D7AF23B224F5}" type="datetimeFigureOut">
              <a:rPr lang="en-US"/>
              <a:pPr>
                <a:defRPr/>
              </a:pPr>
              <a:t>9/19/2011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52775-F2EA-44F5-875A-B03C7B1E49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38913-837A-4DB1-8DE9-90A4CD423042}" type="datetimeFigureOut">
              <a:rPr lang="en-US"/>
              <a:pPr>
                <a:defRPr/>
              </a:pPr>
              <a:t>9/19/2011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E5EAA8-546A-41AF-9041-EFF2B760A5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CFD83-025C-4528-B481-318A7A1639AE}" type="datetimeFigureOut">
              <a:rPr lang="en-US"/>
              <a:pPr>
                <a:defRPr/>
              </a:pPr>
              <a:t>9/19/2011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45D916-D6C9-48AB-83E0-37CC38BAD2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4F30AC-BA05-49A8-8677-FB6557DA1748}" type="datetimeFigureOut">
              <a:rPr lang="en-US"/>
              <a:pPr>
                <a:defRPr/>
              </a:pPr>
              <a:t>9/19/2011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17F86C-4EE0-4572-9FFC-752BFAFCFA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864A9-09AC-4F68-B4D1-9BD3A8E17118}" type="datetimeFigureOut">
              <a:rPr lang="en-US"/>
              <a:pPr>
                <a:defRPr/>
              </a:pPr>
              <a:t>9/19/2011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73A46-637E-4D1C-A00F-BB3C87F2E98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E118E5-974D-4CAA-AFCE-D15F061BC481}" type="datetimeFigureOut">
              <a:rPr lang="en-US"/>
              <a:pPr>
                <a:defRPr/>
              </a:pPr>
              <a:t>9/19/2011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2D30E-B801-4407-89E1-0D789C4342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0421F-AD4F-4991-80F4-FDD868FB68BC}" type="datetimeFigureOut">
              <a:rPr lang="en-US"/>
              <a:pPr>
                <a:defRPr/>
              </a:pPr>
              <a:t>9/19/2011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A92DF7-1780-465B-B296-F014579E01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709030-4EB1-4352-9879-AA85C3881D29}" type="datetimeFigureOut">
              <a:rPr lang="en-US"/>
              <a:pPr>
                <a:defRPr/>
              </a:pPr>
              <a:t>9/19/2011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C6B6122-6DBD-464F-B338-A269D3EC9C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ctrTitle"/>
          </p:nvPr>
        </p:nvSpPr>
        <p:spPr>
          <a:xfrm>
            <a:off x="685800" y="1484313"/>
            <a:ext cx="7772400" cy="1368425"/>
          </a:xfrm>
        </p:spPr>
        <p:txBody>
          <a:bodyPr/>
          <a:lstStyle/>
          <a:p>
            <a:r>
              <a:rPr lang="en-GB" sz="4000" smtClean="0">
                <a:solidFill>
                  <a:schemeClr val="bg1"/>
                </a:solidFill>
                <a:latin typeface="Arial" charset="0"/>
                <a:cs typeface="Arial" charset="0"/>
              </a:rPr>
              <a:t>Life Sciences Advisory Council Sub Groups</a:t>
            </a:r>
            <a:endParaRPr lang="en-US" sz="4000" smtClean="0">
              <a:solidFill>
                <a:schemeClr val="bg1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55650" y="3068638"/>
            <a:ext cx="7632700" cy="194468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John Holton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>
                <a:solidFill>
                  <a:schemeClr val="bg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September 2011</a:t>
            </a:r>
            <a:endParaRPr lang="en-US" dirty="0">
              <a:solidFill>
                <a:schemeClr val="bg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9138"/>
            <a:ext cx="5843588" cy="3600450"/>
          </a:xfrm>
        </p:spPr>
        <p:txBody>
          <a:bodyPr rtlCol="0">
            <a:normAutofit fontScale="4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To address urgent need </a:t>
            </a:r>
            <a:r>
              <a:rPr lang="en-GB" b="1" dirty="0" smtClean="0"/>
              <a:t>immediate action </a:t>
            </a:r>
            <a:r>
              <a:rPr lang="en-GB" dirty="0" smtClean="0"/>
              <a:t>will be taken</a:t>
            </a:r>
            <a:r>
              <a:rPr lang="en-GB" b="1" dirty="0" smtClean="0"/>
              <a:t> </a:t>
            </a:r>
            <a:r>
              <a:rPr lang="en-GB" dirty="0" smtClean="0"/>
              <a:t>to: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b="1" dirty="0" smtClean="0"/>
              <a:t>resolve actions on skills signals across employers and universities     </a:t>
            </a: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b="1" dirty="0" smtClean="0"/>
              <a:t>seek new ways to address urgent skills gaps</a:t>
            </a: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b="1" dirty="0" smtClean="0"/>
              <a:t>deliver exemplar vocational pathways to higher education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b="1" dirty="0" smtClean="0"/>
              <a:t>brokering laboratory placements</a:t>
            </a: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dirty="0" smtClean="0"/>
              <a:t>In the </a:t>
            </a:r>
            <a:r>
              <a:rPr lang="en-GB" b="1" dirty="0" smtClean="0"/>
              <a:t>medium term</a:t>
            </a:r>
            <a:r>
              <a:rPr lang="en-GB" dirty="0" smtClean="0"/>
              <a:t> a broader series of actions for development are proposed: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dirty="0" smtClean="0"/>
              <a:t>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b="1" dirty="0" smtClean="0"/>
              <a:t>better utilisation of pathways to professional status </a:t>
            </a: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b="1" dirty="0" smtClean="0"/>
              <a:t>embedding leadership and management</a:t>
            </a: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b="1" dirty="0" smtClean="0"/>
              <a:t>articulate a clear vision of careers for the sector</a:t>
            </a:r>
            <a:endParaRPr lang="en-GB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b="1" dirty="0" smtClean="0"/>
              <a:t>future skills demands of the bio-economy in general</a:t>
            </a:r>
            <a:endParaRPr lang="en-GB" dirty="0" smtClean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84213" y="115888"/>
            <a:ext cx="7772400" cy="936625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2800" dirty="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rPr>
              <a:t>Life Sciences Action Plan</a:t>
            </a:r>
            <a:endParaRPr lang="en-US" sz="2800" dirty="0">
              <a:solidFill>
                <a:schemeClr val="bg1"/>
              </a:solidFill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4339" name="TextBox 7"/>
          <p:cNvSpPr txBox="1">
            <a:spLocks noChangeArrowheads="1"/>
          </p:cNvSpPr>
          <p:nvPr/>
        </p:nvSpPr>
        <p:spPr bwMode="auto">
          <a:xfrm>
            <a:off x="6227763" y="1916113"/>
            <a:ext cx="2665412" cy="357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GB" sz="1500" b="1">
                <a:latin typeface="Calibri" pitchFamily="34" charset="0"/>
              </a:rPr>
              <a:t>Sub Group</a:t>
            </a:r>
          </a:p>
          <a:p>
            <a:endParaRPr lang="en-GB" sz="1500">
              <a:latin typeface="Calibri" pitchFamily="34" charset="0"/>
            </a:endParaRPr>
          </a:p>
          <a:p>
            <a:r>
              <a:rPr lang="en-GB" sz="1500" i="1">
                <a:latin typeface="Calibri" pitchFamily="34" charset="0"/>
              </a:rPr>
              <a:t>Skills Signals</a:t>
            </a:r>
          </a:p>
          <a:p>
            <a:r>
              <a:rPr lang="en-GB" sz="1500" i="1">
                <a:latin typeface="Calibri" pitchFamily="34" charset="0"/>
              </a:rPr>
              <a:t>Apprenticeships, Skills Signals</a:t>
            </a:r>
          </a:p>
          <a:p>
            <a:r>
              <a:rPr lang="en-GB" sz="1500" i="1">
                <a:latin typeface="Calibri" pitchFamily="34" charset="0"/>
              </a:rPr>
              <a:t>Apprenticeships</a:t>
            </a:r>
          </a:p>
          <a:p>
            <a:r>
              <a:rPr lang="en-GB" sz="1500" i="1">
                <a:latin typeface="Calibri" pitchFamily="34" charset="0"/>
              </a:rPr>
              <a:t>Placements</a:t>
            </a:r>
          </a:p>
          <a:p>
            <a:endParaRPr lang="en-GB" sz="1500" i="1">
              <a:latin typeface="Calibri" pitchFamily="34" charset="0"/>
            </a:endParaRPr>
          </a:p>
          <a:p>
            <a:endParaRPr lang="en-GB" sz="1500" i="1">
              <a:latin typeface="Calibri" pitchFamily="34" charset="0"/>
            </a:endParaRPr>
          </a:p>
          <a:p>
            <a:endParaRPr lang="en-GB" sz="1500" i="1">
              <a:latin typeface="Calibri" pitchFamily="34" charset="0"/>
            </a:endParaRPr>
          </a:p>
          <a:p>
            <a:endParaRPr lang="en-GB" sz="1400" i="1">
              <a:latin typeface="Calibri" pitchFamily="34" charset="0"/>
            </a:endParaRPr>
          </a:p>
          <a:p>
            <a:r>
              <a:rPr lang="en-GB" sz="1500" i="1">
                <a:latin typeface="Calibri" pitchFamily="34" charset="0"/>
              </a:rPr>
              <a:t>Skills Signals, Apprenticeships</a:t>
            </a:r>
          </a:p>
          <a:p>
            <a:r>
              <a:rPr lang="en-GB" sz="1500" i="1">
                <a:latin typeface="Calibri" pitchFamily="34" charset="0"/>
              </a:rPr>
              <a:t>SME offer</a:t>
            </a:r>
          </a:p>
          <a:p>
            <a:r>
              <a:rPr lang="en-GB" sz="1400" i="1">
                <a:latin typeface="Calibri" pitchFamily="34" charset="0"/>
              </a:rPr>
              <a:t>Career Pathways </a:t>
            </a:r>
          </a:p>
          <a:p>
            <a:r>
              <a:rPr lang="en-GB" sz="1500" i="1">
                <a:latin typeface="Calibri" pitchFamily="34" charset="0"/>
              </a:rPr>
              <a:t>EIF2 bid</a:t>
            </a:r>
          </a:p>
          <a:p>
            <a:endParaRPr lang="en-GB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 algn="l"/>
            <a:r>
              <a:rPr lang="en-GB" sz="3200" smtClean="0">
                <a:solidFill>
                  <a:schemeClr val="bg1"/>
                </a:solidFill>
              </a:rPr>
              <a:t>LAC Sub Groups</a:t>
            </a:r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468313" y="1773238"/>
            <a:ext cx="8229600" cy="3887787"/>
          </a:xfrm>
        </p:spPr>
        <p:txBody>
          <a:bodyPr/>
          <a:lstStyle/>
          <a:p>
            <a:r>
              <a:rPr lang="en-GB" sz="1800" b="1" smtClean="0"/>
              <a:t>Four sub groups</a:t>
            </a:r>
          </a:p>
          <a:p>
            <a:pPr lvl="1"/>
            <a:r>
              <a:rPr lang="en-GB" sz="1800" smtClean="0"/>
              <a:t>Skills Signals</a:t>
            </a:r>
          </a:p>
          <a:p>
            <a:pPr lvl="2"/>
            <a:r>
              <a:rPr lang="en-GB" sz="1800" smtClean="0"/>
              <a:t>Chair – Jackie Wilbraham, AZ</a:t>
            </a:r>
          </a:p>
          <a:p>
            <a:pPr lvl="1"/>
            <a:r>
              <a:rPr lang="en-GB" sz="1800" smtClean="0"/>
              <a:t>Apprenticeships</a:t>
            </a:r>
          </a:p>
          <a:p>
            <a:pPr lvl="2"/>
            <a:r>
              <a:rPr lang="en-GB" sz="1800" smtClean="0"/>
              <a:t>Chair – Lesley Earl, Huntington</a:t>
            </a:r>
          </a:p>
          <a:p>
            <a:pPr lvl="1"/>
            <a:r>
              <a:rPr lang="en-GB" sz="1800" smtClean="0"/>
              <a:t>SME Offer</a:t>
            </a:r>
          </a:p>
          <a:p>
            <a:pPr lvl="2"/>
            <a:r>
              <a:rPr lang="en-GB" sz="1800" smtClean="0"/>
              <a:t>Chair Tina Sawyer, Cogent</a:t>
            </a:r>
          </a:p>
          <a:p>
            <a:pPr lvl="1"/>
            <a:r>
              <a:rPr lang="en-GB" sz="1800" smtClean="0"/>
              <a:t>Placements</a:t>
            </a:r>
          </a:p>
          <a:p>
            <a:pPr lvl="2"/>
            <a:r>
              <a:rPr lang="en-GB" sz="1800" smtClean="0"/>
              <a:t>Chair - Malcolm Skingle, GSK</a:t>
            </a:r>
          </a:p>
          <a:p>
            <a:r>
              <a:rPr lang="en-GB" sz="1800" b="1" smtClean="0"/>
              <a:t>Terms of Reference agreed for each sub group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algn="l"/>
            <a:r>
              <a:rPr lang="en-GB" sz="3200" smtClean="0">
                <a:solidFill>
                  <a:schemeClr val="bg1"/>
                </a:solidFill>
              </a:rPr>
              <a:t>Skills Signals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89388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en-GB" sz="1500" smtClean="0">
                <a:cs typeface="Arial" charset="0"/>
              </a:rPr>
              <a:t>Objective:  </a:t>
            </a:r>
            <a:r>
              <a:rPr lang="en-GB" sz="1500" b="1" i="1" smtClean="0"/>
              <a:t>To develop a skills signalling mechanism  for the Life Sciences Community.  Initial focus is on Pharmaceuticals and medical biotechnology</a:t>
            </a:r>
          </a:p>
          <a:p>
            <a:pPr algn="ctr">
              <a:buFont typeface="Arial" charset="0"/>
              <a:buNone/>
            </a:pPr>
            <a:endParaRPr lang="en-GB" sz="1500" smtClean="0"/>
          </a:p>
          <a:p>
            <a:pPr algn="ctr">
              <a:buFont typeface="Arial" charset="0"/>
              <a:buNone/>
            </a:pPr>
            <a:r>
              <a:rPr lang="en-GB" sz="1800" b="1" smtClean="0"/>
              <a:t>Actions</a:t>
            </a:r>
          </a:p>
          <a:p>
            <a:r>
              <a:rPr lang="en-GB" sz="1800" smtClean="0"/>
              <a:t>Discussions with Employers across the Sector to map the landscape and establish need - </a:t>
            </a:r>
            <a:r>
              <a:rPr lang="en-GB" sz="1800" smtClean="0">
                <a:cs typeface="Arial" charset="0"/>
              </a:rPr>
              <a:t>graduate and postgraduate provision</a:t>
            </a:r>
          </a:p>
          <a:p>
            <a:pPr lvl="1"/>
            <a:r>
              <a:rPr lang="en-GB" sz="1600" smtClean="0"/>
              <a:t>Funding sort through our EIF2 bid</a:t>
            </a:r>
          </a:p>
          <a:p>
            <a:r>
              <a:rPr lang="en-GB" sz="1800" smtClean="0"/>
              <a:t>Developing an Outline Framework for agreement by Spring 2012</a:t>
            </a:r>
          </a:p>
          <a:p>
            <a:pPr lvl="1"/>
            <a:r>
              <a:rPr lang="en-GB" sz="1600" smtClean="0">
                <a:cs typeface="Arial" charset="0"/>
              </a:rPr>
              <a:t>NHS, Emtrain, Vitae Researcher</a:t>
            </a:r>
          </a:p>
          <a:p>
            <a:pPr lvl="1"/>
            <a:r>
              <a:rPr lang="en-GB" sz="1600" smtClean="0">
                <a:cs typeface="Arial" charset="0"/>
              </a:rPr>
              <a:t>kite marking &amp; graduate employability standards</a:t>
            </a:r>
            <a:endParaRPr lang="en-GB" sz="1600" smtClean="0"/>
          </a:p>
          <a:p>
            <a:r>
              <a:rPr lang="en-GB" sz="1800" smtClean="0">
                <a:cs typeface="Arial" charset="0"/>
              </a:rPr>
              <a:t>LSSB support</a:t>
            </a:r>
          </a:p>
          <a:p>
            <a:pPr lvl="1"/>
            <a:r>
              <a:rPr lang="en-GB" sz="1600" smtClean="0">
                <a:cs typeface="Arial" charset="0"/>
              </a:rPr>
              <a:t>provide input to action 1</a:t>
            </a:r>
          </a:p>
          <a:p>
            <a:pPr lvl="1"/>
            <a:r>
              <a:rPr lang="en-GB" sz="1600" smtClean="0">
                <a:cs typeface="Arial" charset="0"/>
              </a:rPr>
              <a:t>feedback on draft framework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 rtlCol="0">
            <a:normAutofit fontScale="90000"/>
          </a:bodyPr>
          <a:lstStyle/>
          <a:p>
            <a:pPr lvl="1" algn="l" fontAlgn="auto">
              <a:spcAft>
                <a:spcPts val="0"/>
              </a:spcAft>
              <a:defRPr/>
            </a:pPr>
            <a:r>
              <a:rPr lang="en-GB" sz="2400" dirty="0">
                <a:solidFill>
                  <a:schemeClr val="bg1"/>
                </a:solidFill>
              </a:rPr>
              <a:t>Apprenticeships</a:t>
            </a:r>
            <a:br>
              <a:rPr lang="en-GB" sz="2400" dirty="0">
                <a:solidFill>
                  <a:schemeClr val="bg1"/>
                </a:solidFill>
              </a:rPr>
            </a:br>
            <a:endParaRPr lang="en-GB" sz="1800" dirty="0">
              <a:solidFill>
                <a:schemeClr val="bg1"/>
              </a:solidFill>
            </a:endParaRP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>
          <a:xfrm>
            <a:off x="468313" y="1484313"/>
            <a:ext cx="8229600" cy="4525962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GB" sz="1600" smtClean="0">
                <a:cs typeface="Arial" charset="0"/>
              </a:rPr>
              <a:t>Objective: </a:t>
            </a:r>
            <a:r>
              <a:rPr lang="en-GB" sz="1600" b="1" i="1" smtClean="0">
                <a:cs typeface="Arial" charset="0"/>
              </a:rPr>
              <a:t>to provide pathways to a ‘professional technician’</a:t>
            </a:r>
          </a:p>
          <a:p>
            <a:pPr>
              <a:buFont typeface="Arial" charset="0"/>
              <a:buNone/>
            </a:pPr>
            <a:endParaRPr lang="en-GB" sz="1800" b="1" i="1" smtClean="0">
              <a:cs typeface="Arial" charset="0"/>
            </a:endParaRPr>
          </a:p>
          <a:p>
            <a:pPr lvl="1" algn="ctr">
              <a:buFont typeface="Arial" charset="0"/>
              <a:buNone/>
            </a:pPr>
            <a:r>
              <a:rPr lang="en-GB" sz="1800" b="1" smtClean="0"/>
              <a:t>Actions</a:t>
            </a:r>
          </a:p>
          <a:p>
            <a:r>
              <a:rPr lang="en-GB" sz="1800" smtClean="0"/>
              <a:t>Launch a life sciences Foundation Degree</a:t>
            </a:r>
          </a:p>
          <a:p>
            <a:pPr lvl="1"/>
            <a:r>
              <a:rPr lang="en-GB" sz="1600" smtClean="0"/>
              <a:t>November 2011</a:t>
            </a:r>
          </a:p>
          <a:p>
            <a:r>
              <a:rPr lang="en-GB" sz="1800" smtClean="0"/>
              <a:t>Develop a High Level Apprenticeship (HLA)</a:t>
            </a:r>
          </a:p>
          <a:p>
            <a:pPr lvl="1"/>
            <a:r>
              <a:rPr lang="en-GB" sz="1600" smtClean="0"/>
              <a:t>Start date January 2012</a:t>
            </a:r>
          </a:p>
          <a:p>
            <a:r>
              <a:rPr lang="en-GB" sz="1800" smtClean="0"/>
              <a:t>Develop a HLA framework with various pathways</a:t>
            </a:r>
          </a:p>
          <a:p>
            <a:pPr lvl="1"/>
            <a:r>
              <a:rPr lang="en-GB" sz="1600" smtClean="0"/>
              <a:t>Included in Cogent’s successful GIF bid</a:t>
            </a:r>
            <a:endParaRPr lang="en-US" sz="1600" smtClean="0"/>
          </a:p>
          <a:p>
            <a:r>
              <a:rPr lang="en-GB" sz="1800" smtClean="0"/>
              <a:t>LSSB support</a:t>
            </a:r>
          </a:p>
          <a:p>
            <a:pPr lvl="1"/>
            <a:r>
              <a:rPr lang="en-GB" sz="1600" smtClean="0"/>
              <a:t>Direct engagement of Board members to the pilot HLA – 9 places</a:t>
            </a:r>
          </a:p>
          <a:p>
            <a:pPr lvl="1"/>
            <a:r>
              <a:rPr lang="en-GB" sz="1600" smtClean="0"/>
              <a:t>Board members to promote take-up of the life sciences FD</a:t>
            </a:r>
          </a:p>
          <a:p>
            <a:endParaRPr lang="en-GB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/>
          </p:cNvSpPr>
          <p:nvPr>
            <p:ph type="title"/>
          </p:nvPr>
        </p:nvSpPr>
        <p:spPr>
          <a:xfrm>
            <a:off x="250825" y="0"/>
            <a:ext cx="8229600" cy="1143000"/>
          </a:xfrm>
        </p:spPr>
        <p:txBody>
          <a:bodyPr/>
          <a:lstStyle/>
          <a:p>
            <a:pPr algn="l"/>
            <a:r>
              <a:rPr lang="en-GB" sz="2800" smtClean="0">
                <a:solidFill>
                  <a:schemeClr val="bg1"/>
                </a:solidFill>
              </a:rPr>
              <a:t>High Level Apprenticeship Framework</a:t>
            </a:r>
            <a:endParaRPr lang="en-US" sz="2800" smtClean="0">
              <a:solidFill>
                <a:schemeClr val="bg1"/>
              </a:solidFill>
            </a:endParaRPr>
          </a:p>
        </p:txBody>
      </p:sp>
      <p:pic>
        <p:nvPicPr>
          <p:cNvPr id="18434" name="Picture 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601913" y="1989138"/>
            <a:ext cx="4743450" cy="2324100"/>
          </a:xfrm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5513" y="1557338"/>
            <a:ext cx="5545137" cy="528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27313" y="4292600"/>
            <a:ext cx="4724400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7875"/>
          </a:xfrm>
        </p:spPr>
        <p:txBody>
          <a:bodyPr/>
          <a:lstStyle/>
          <a:p>
            <a:pPr algn="l"/>
            <a:r>
              <a:rPr lang="en-GB" sz="2800" smtClean="0">
                <a:solidFill>
                  <a:schemeClr val="bg1"/>
                </a:solidFill>
              </a:rPr>
              <a:t>SME Offer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3916363"/>
          </a:xfrm>
        </p:spPr>
        <p:txBody>
          <a:bodyPr rtlCol="0">
            <a:normAutofit/>
          </a:bodyPr>
          <a:lstStyle/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1600" dirty="0" smtClean="0">
                <a:cs typeface="Arial" charset="0"/>
              </a:rPr>
              <a:t>Objective: </a:t>
            </a:r>
            <a:r>
              <a:rPr lang="en-GB" sz="1600" b="1" i="1" dirty="0" smtClean="0">
                <a:cs typeface="Arial" charset="0"/>
              </a:rPr>
              <a:t>To develop a fit for purpose training offer for SME’s in the Life sciences Sector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n-GB" sz="1600" b="1" i="1" dirty="0" smtClean="0">
              <a:cs typeface="Arial" charset="0"/>
            </a:endParaRPr>
          </a:p>
          <a:p>
            <a:pPr marL="342900" lvl="1" indent="-342900"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1800" b="1" dirty="0" smtClean="0"/>
              <a:t>Actions</a:t>
            </a:r>
          </a:p>
          <a:p>
            <a:pPr marL="342900" lvl="1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800" dirty="0" smtClean="0"/>
              <a:t>Review the existing SME training and mentoring programmes, and develop a fit for purpose training offer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1600" dirty="0" smtClean="0"/>
              <a:t>funded by our successful EIF1 bid (7 workshops planned for autumn/spring)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1600" dirty="0" smtClean="0"/>
              <a:t>completion March 2012</a:t>
            </a:r>
          </a:p>
          <a:p>
            <a:pPr marL="342900" lvl="1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800" dirty="0" smtClean="0"/>
              <a:t>Review the range of existing provision and work with providers to capture best practice and achieve value</a:t>
            </a:r>
          </a:p>
          <a:p>
            <a:pPr marL="342900" lvl="1" indent="-342900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800" dirty="0" smtClean="0"/>
              <a:t>LSSB support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1600" dirty="0" smtClean="0"/>
              <a:t>Initiate involvement of SMEs (supply chain) to ensure the offer is truly value adding and will be taken-up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pPr algn="l"/>
            <a:r>
              <a:rPr lang="en-GB" sz="2800" smtClean="0">
                <a:solidFill>
                  <a:schemeClr val="bg1"/>
                </a:solidFill>
              </a:rPr>
              <a:t>Placements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133850"/>
          </a:xfrm>
        </p:spPr>
        <p:txBody>
          <a:bodyPr rtlCol="0">
            <a:normAutofit/>
          </a:bodyPr>
          <a:lstStyle/>
          <a:p>
            <a:pPr marL="0" indent="0" fontAlgn="auto">
              <a:spcAft>
                <a:spcPts val="1000"/>
              </a:spcAft>
              <a:buFont typeface="Arial" pitchFamily="34" charset="0"/>
              <a:buNone/>
              <a:defRPr/>
            </a:pPr>
            <a:r>
              <a:rPr lang="en-GB" sz="1600" dirty="0" smtClean="0">
                <a:cs typeface="Arial" charset="0"/>
              </a:rPr>
              <a:t>Objective: </a:t>
            </a:r>
            <a:r>
              <a:rPr lang="en-GB" sz="1600" b="1" i="1" dirty="0" smtClean="0"/>
              <a:t>To develop a </a:t>
            </a:r>
            <a:r>
              <a:rPr lang="en-US" sz="1600" b="1" i="1" dirty="0" smtClean="0"/>
              <a:t>an increase in placements of various forms across the Life sciences sector</a:t>
            </a:r>
            <a:endParaRPr lang="en-GB" sz="1600" b="1" i="1" dirty="0" smtClean="0"/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1800" i="1" dirty="0" smtClean="0"/>
              <a:t>Placements include: undergraduate, postgraduate, internships &amp; academic/industry exchange programmes</a:t>
            </a:r>
          </a:p>
          <a:p>
            <a:pPr algn="ctr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GB" sz="1800" b="1" dirty="0" smtClean="0"/>
              <a:t>Actions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800" dirty="0" smtClean="0"/>
              <a:t>Engagement with Professor Sir Tim Wilson Review of Industry engagement with Higher Education in October/ November 2012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800" dirty="0" smtClean="0"/>
              <a:t>To develop a viable placement offer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1600" dirty="0" smtClean="0"/>
              <a:t>test a placement proposal with employers Q4 2011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1600" dirty="0" smtClean="0"/>
              <a:t>consider a GIF2 bid to develop the placement programme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GB" sz="1800" dirty="0" smtClean="0"/>
              <a:t>LSSB support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n-GB" sz="1600" dirty="0" smtClean="0"/>
              <a:t>to review the placement proposal and feedback</a:t>
            </a:r>
            <a:endParaRPr lang="en-GB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351</TotalTime>
  <Words>450</Words>
  <Application>Microsoft Office PowerPoint</Application>
  <PresentationFormat>On-screen Show (4:3)</PresentationFormat>
  <Paragraphs>88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Calibri</vt:lpstr>
      <vt:lpstr>Arial</vt:lpstr>
      <vt:lpstr>Office Theme</vt:lpstr>
      <vt:lpstr>Life Sciences Advisory Council Sub Groups</vt:lpstr>
      <vt:lpstr>Slide 2</vt:lpstr>
      <vt:lpstr>LAC Sub Groups</vt:lpstr>
      <vt:lpstr>Skills Signals</vt:lpstr>
      <vt:lpstr>Apprenticeships </vt:lpstr>
      <vt:lpstr>High Level Apprenticeship Framework</vt:lpstr>
      <vt:lpstr>SME Offer</vt:lpstr>
      <vt:lpstr>Placements</vt:lpstr>
    </vt:vector>
  </TitlesOfParts>
  <Company>Dimension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Area</dc:title>
  <dc:creator>Mike</dc:creator>
  <cp:lastModifiedBy>fiona.dellar</cp:lastModifiedBy>
  <cp:revision>39</cp:revision>
  <dcterms:created xsi:type="dcterms:W3CDTF">2011-02-18T15:00:35Z</dcterms:created>
  <dcterms:modified xsi:type="dcterms:W3CDTF">2011-09-19T10:39:54Z</dcterms:modified>
</cp:coreProperties>
</file>